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
      <p:font typeface="Merriweather"/>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04288D-E076-4600-BF37-AFD7EAE1373C}">
  <a:tblStyle styleId="{2904288D-E076-4600-BF37-AFD7EAE137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erriweather-boldItalic.fntdata"/><Relationship Id="rId61" Type="http://schemas.openxmlformats.org/officeDocument/2006/relationships/font" Target="fonts/Merriweather-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59" Type="http://schemas.openxmlformats.org/officeDocument/2006/relationships/font" Target="fonts/Merriweather-regular.fntdata"/><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db09e0abd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db09e0ab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db09e0ab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db09e0ab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db09e0abd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db09e0abd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db09e0ab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db09e0ab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b09e0ab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b09e0ab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db09e0ab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db09e0ab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b9e53396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adb9e53396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b9e53396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adb9e53396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b9e53396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adb9e53396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db9e53396_2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adb9e53396_2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34bd2e5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34bd2e5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db9e53396_2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adb9e53396_2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b9e53396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adb9e53396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db9e53396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adb9e53396_2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db9e53396_2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adb9e53396_2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db9e53396_2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adb9e53396_2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db9e53396_2_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adb9e53396_2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db9e53396_2_5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adb9e53396_2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34bd2e5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34bd2e5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db09e0ab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db09e0ab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dae4e08d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dae4e08d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34bd2e58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34bd2e58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dae4e08d8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dae4e08d8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dae4e08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dae4e08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dae4e08d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dae4e08d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db9e53396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db9e53396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dae4e08d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dae4e08d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dae4e08d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dae4e08d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dae4e08d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dae4e08d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dbe524c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dbe524c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dbe524c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dbe524c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dbe524c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dbe524c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34bd2e58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34bd2e58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dbe524c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dbe524c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db9e533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db9e533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dbe524c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dbe524c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db9e533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db9e533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dbe524c0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dbe524c0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db9e5339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db9e5339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db9e5339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db9e5339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db09e0a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db09e0a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db9e53396_2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db9e53396_2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db09e0ab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db09e0ab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db09e0ab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db09e0ab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db09e0ab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db09e0ab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db09e0abd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db09e0abd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db09e0ab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db09e0ab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35.png"/><Relationship Id="rId6" Type="http://schemas.openxmlformats.org/officeDocument/2006/relationships/image" Target="../media/image30.png"/><Relationship Id="rId7"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www.reddit.com/r/cscareerquestions/comments/k2e35x/i_got_my_dream_job_and_i_hate_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www.reddit.com/r/cscareerquestions/comments/6ez8ag/accidentally_destroyed_production_database_on/" TargetMode="Externa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reddit.com/r/cscareerquestions/comments/id1tug/why_did_i_spend_4_year_getting_a_cs_degree_fo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hyperlink" Target="https://www.deducive.com/blog/2018/6/02/using-r-for-sentiment-analysis-with-aws-comprehend-google-cloud-natural-language-ibm-watson" TargetMode="External"/><Relationship Id="rId4" Type="http://schemas.openxmlformats.org/officeDocument/2006/relationships/hyperlink" Target="https://mindcraft.ai/automated-nlp/" TargetMode="External"/><Relationship Id="rId5" Type="http://schemas.openxmlformats.org/officeDocument/2006/relationships/hyperlink" Target="https://logz.io/blog/google-pub-sub/" TargetMode="External"/><Relationship Id="rId6" Type="http://schemas.openxmlformats.org/officeDocument/2006/relationships/hyperlink" Target="https://cloud.google.com/functions/docs/tutorials/pubsub" TargetMode="External"/><Relationship Id="rId7" Type="http://schemas.openxmlformats.org/officeDocument/2006/relationships/hyperlink" Target="https://cloud.google.com/natural-language/docs/basics" TargetMode="External"/><Relationship Id="rId8" Type="http://schemas.openxmlformats.org/officeDocument/2006/relationships/hyperlink" Target="https://www.deducive.com/blog/2018/6/02/using-r-for-sentiment-analysis-with-aws-comprehend-google-cloud-natural-language-ibm-wats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 Id="rId9"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Comparative Study for Reddit Sentiment Analysis</a:t>
            </a:r>
            <a:endParaRPr/>
          </a:p>
        </p:txBody>
      </p:sp>
      <p:sp>
        <p:nvSpPr>
          <p:cNvPr id="65" name="Google Shape;65;p13"/>
          <p:cNvSpPr txBox="1"/>
          <p:nvPr/>
        </p:nvSpPr>
        <p:spPr>
          <a:xfrm>
            <a:off x="5139475" y="2981600"/>
            <a:ext cx="3887700" cy="17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Merriweather"/>
                <a:ea typeface="Merriweather"/>
                <a:cs typeface="Merriweather"/>
                <a:sym typeface="Merriweather"/>
              </a:rPr>
              <a:t>Team Name - YMSA</a:t>
            </a:r>
            <a:endParaRPr sz="1600">
              <a:solidFill>
                <a:schemeClr val="lt1"/>
              </a:solidFill>
              <a:latin typeface="Merriweather"/>
              <a:ea typeface="Merriweather"/>
              <a:cs typeface="Merriweather"/>
              <a:sym typeface="Merriweather"/>
            </a:endParaRPr>
          </a:p>
          <a:p>
            <a:pPr indent="0" lvl="0" marL="0" rtl="0" algn="l">
              <a:spcBef>
                <a:spcPts val="0"/>
              </a:spcBef>
              <a:spcAft>
                <a:spcPts val="0"/>
              </a:spcAft>
              <a:buNone/>
            </a:pPr>
            <a:r>
              <a:t/>
            </a:r>
            <a:endParaRPr sz="16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1600">
                <a:solidFill>
                  <a:schemeClr val="lt1"/>
                </a:solidFill>
                <a:latin typeface="Merriweather"/>
                <a:ea typeface="Merriweather"/>
                <a:cs typeface="Merriweather"/>
                <a:sym typeface="Merriweather"/>
              </a:rPr>
              <a:t>Yash Patki</a:t>
            </a:r>
            <a:endParaRPr sz="16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1600">
                <a:solidFill>
                  <a:schemeClr val="lt1"/>
                </a:solidFill>
                <a:latin typeface="Merriweather"/>
                <a:ea typeface="Merriweather"/>
                <a:cs typeface="Merriweather"/>
                <a:sym typeface="Merriweather"/>
              </a:rPr>
              <a:t>Manas Sadhwani</a:t>
            </a:r>
            <a:endParaRPr sz="16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1600">
                <a:solidFill>
                  <a:schemeClr val="lt1"/>
                </a:solidFill>
                <a:latin typeface="Merriweather"/>
                <a:ea typeface="Merriweather"/>
                <a:cs typeface="Merriweather"/>
                <a:sym typeface="Merriweather"/>
              </a:rPr>
              <a:t>Siddarth Palagrahara Chandrashekar</a:t>
            </a:r>
            <a:endParaRPr sz="1600">
              <a:solidFill>
                <a:schemeClr val="lt1"/>
              </a:solidFill>
              <a:latin typeface="Merriweather"/>
              <a:ea typeface="Merriweather"/>
              <a:cs typeface="Merriweather"/>
              <a:sym typeface="Merriweather"/>
            </a:endParaRPr>
          </a:p>
          <a:p>
            <a:pPr indent="0" lvl="0" marL="0" rtl="0" algn="l">
              <a:spcBef>
                <a:spcPts val="0"/>
              </a:spcBef>
              <a:spcAft>
                <a:spcPts val="0"/>
              </a:spcAft>
              <a:buNone/>
            </a:pPr>
            <a:r>
              <a:rPr lang="en" sz="1600">
                <a:solidFill>
                  <a:schemeClr val="lt1"/>
                </a:solidFill>
                <a:latin typeface="Merriweather"/>
                <a:ea typeface="Merriweather"/>
                <a:cs typeface="Merriweather"/>
                <a:sym typeface="Merriweather"/>
              </a:rPr>
              <a:t>Anagha Bapat</a:t>
            </a:r>
            <a:endParaRPr sz="1600">
              <a:solidFill>
                <a:schemeClr val="lt1"/>
              </a:solidFill>
              <a:latin typeface="Merriweather"/>
              <a:ea typeface="Merriweather"/>
              <a:cs typeface="Merriweather"/>
              <a:sym typeface="Merriweather"/>
            </a:endParaRPr>
          </a:p>
        </p:txBody>
      </p:sp>
      <p:sp>
        <p:nvSpPr>
          <p:cNvPr id="66" name="Google Shape;66;p13"/>
          <p:cNvSpPr txBox="1"/>
          <p:nvPr/>
        </p:nvSpPr>
        <p:spPr>
          <a:xfrm>
            <a:off x="442300" y="1822225"/>
            <a:ext cx="13962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Merriweather"/>
                <a:ea typeface="Merriweather"/>
                <a:cs typeface="Merriweather"/>
                <a:sym typeface="Merriweather"/>
              </a:rPr>
              <a:t>COEN 241</a:t>
            </a:r>
            <a:endParaRPr sz="1700">
              <a:solidFill>
                <a:schemeClr val="accent1"/>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Lambda Logs</a:t>
            </a:r>
            <a:endParaRPr/>
          </a:p>
        </p:txBody>
      </p:sp>
      <p:pic>
        <p:nvPicPr>
          <p:cNvPr id="130" name="Google Shape;130;p22"/>
          <p:cNvPicPr preferRelativeResize="0"/>
          <p:nvPr/>
        </p:nvPicPr>
        <p:blipFill>
          <a:blip r:embed="rId3">
            <a:alphaModFix/>
          </a:blip>
          <a:stretch>
            <a:fillRect/>
          </a:stretch>
        </p:blipFill>
        <p:spPr>
          <a:xfrm>
            <a:off x="385188" y="1950275"/>
            <a:ext cx="3852924" cy="2187050"/>
          </a:xfrm>
          <a:prstGeom prst="rect">
            <a:avLst/>
          </a:prstGeom>
          <a:noFill/>
          <a:ln>
            <a:noFill/>
          </a:ln>
        </p:spPr>
      </p:pic>
      <p:pic>
        <p:nvPicPr>
          <p:cNvPr id="131" name="Google Shape;131;p22"/>
          <p:cNvPicPr preferRelativeResize="0"/>
          <p:nvPr/>
        </p:nvPicPr>
        <p:blipFill>
          <a:blip r:embed="rId4">
            <a:alphaModFix/>
          </a:blip>
          <a:stretch>
            <a:fillRect/>
          </a:stretch>
        </p:blipFill>
        <p:spPr>
          <a:xfrm>
            <a:off x="4905900" y="1950275"/>
            <a:ext cx="3852899" cy="2187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25" y="500925"/>
            <a:ext cx="31275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 Search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 name="Google Shape;137;p23"/>
          <p:cNvSpPr txBox="1"/>
          <p:nvPr>
            <p:ph idx="1" type="body"/>
          </p:nvPr>
        </p:nvSpPr>
        <p:spPr>
          <a:xfrm>
            <a:off x="311725" y="1653600"/>
            <a:ext cx="3127500" cy="183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Elasticsearch is an open-source, broadly-distributable, readily-scalable, enterprise-grade search engine. Elasticsearch can power extremely fast searches that support your data discovery applications.</a:t>
            </a:r>
            <a:endParaRPr/>
          </a:p>
        </p:txBody>
      </p:sp>
      <p:pic>
        <p:nvPicPr>
          <p:cNvPr id="138" name="Google Shape;138;p23"/>
          <p:cNvPicPr preferRelativeResize="0"/>
          <p:nvPr/>
        </p:nvPicPr>
        <p:blipFill>
          <a:blip r:embed="rId3">
            <a:alphaModFix/>
          </a:blip>
          <a:stretch>
            <a:fillRect/>
          </a:stretch>
        </p:blipFill>
        <p:spPr>
          <a:xfrm>
            <a:off x="3781100" y="0"/>
            <a:ext cx="5362900"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Elasticsearch data snapshot</a:t>
            </a:r>
            <a:endParaRPr/>
          </a:p>
        </p:txBody>
      </p:sp>
      <p:pic>
        <p:nvPicPr>
          <p:cNvPr id="144" name="Google Shape;144;p24"/>
          <p:cNvPicPr preferRelativeResize="0"/>
          <p:nvPr/>
        </p:nvPicPr>
        <p:blipFill>
          <a:blip r:embed="rId3">
            <a:alphaModFix/>
          </a:blip>
          <a:stretch>
            <a:fillRect/>
          </a:stretch>
        </p:blipFill>
        <p:spPr>
          <a:xfrm>
            <a:off x="2225863" y="1429425"/>
            <a:ext cx="4692269" cy="3714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25" y="500925"/>
            <a:ext cx="31275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Kibana:</a:t>
            </a:r>
            <a:endParaRPr/>
          </a:p>
        </p:txBody>
      </p:sp>
      <p:sp>
        <p:nvSpPr>
          <p:cNvPr id="150" name="Google Shape;150;p25"/>
          <p:cNvSpPr txBox="1"/>
          <p:nvPr>
            <p:ph idx="1" type="body"/>
          </p:nvPr>
        </p:nvSpPr>
        <p:spPr>
          <a:xfrm>
            <a:off x="311725" y="1369650"/>
            <a:ext cx="3127500" cy="24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Kibana is an open-source data visualization and exploration tool used for analytics, application monitoring, and operational intelligence use cases. </a:t>
            </a:r>
            <a:endParaRPr/>
          </a:p>
          <a:p>
            <a:pPr indent="0" lvl="0" marL="0" rtl="0" algn="l">
              <a:spcBef>
                <a:spcPts val="1600"/>
              </a:spcBef>
              <a:spcAft>
                <a:spcPts val="0"/>
              </a:spcAft>
              <a:buNone/>
            </a:pPr>
            <a:r>
              <a:rPr lang="en"/>
              <a:t>It provides tight integration with ElasticSearch, which makes Kibana the default choice for visualizing data stored in Elasticsearch.</a:t>
            </a:r>
            <a:endParaRPr/>
          </a:p>
          <a:p>
            <a:pPr indent="0" lvl="0" marL="0" rtl="0" algn="l">
              <a:spcBef>
                <a:spcPts val="1600"/>
              </a:spcBef>
              <a:spcAft>
                <a:spcPts val="1600"/>
              </a:spcAft>
              <a:buNone/>
            </a:pPr>
            <a:r>
              <a:t/>
            </a:r>
            <a:endParaRPr/>
          </a:p>
        </p:txBody>
      </p:sp>
      <p:pic>
        <p:nvPicPr>
          <p:cNvPr id="151" name="Google Shape;151;p25"/>
          <p:cNvPicPr preferRelativeResize="0"/>
          <p:nvPr/>
        </p:nvPicPr>
        <p:blipFill>
          <a:blip r:embed="rId3">
            <a:alphaModFix/>
          </a:blip>
          <a:stretch>
            <a:fillRect/>
          </a:stretch>
        </p:blipFill>
        <p:spPr>
          <a:xfrm>
            <a:off x="4572000" y="2"/>
            <a:ext cx="3922298" cy="2258799"/>
          </a:xfrm>
          <a:prstGeom prst="rect">
            <a:avLst/>
          </a:prstGeom>
          <a:noFill/>
          <a:ln>
            <a:noFill/>
          </a:ln>
        </p:spPr>
      </p:pic>
      <p:pic>
        <p:nvPicPr>
          <p:cNvPr id="152" name="Google Shape;152;p25"/>
          <p:cNvPicPr preferRelativeResize="0"/>
          <p:nvPr/>
        </p:nvPicPr>
        <p:blipFill>
          <a:blip r:embed="rId4">
            <a:alphaModFix/>
          </a:blip>
          <a:stretch>
            <a:fillRect/>
          </a:stretch>
        </p:blipFill>
        <p:spPr>
          <a:xfrm>
            <a:off x="4572000" y="2867127"/>
            <a:ext cx="3922299" cy="22763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Kinesis Monitor</a:t>
            </a:r>
            <a:endParaRPr/>
          </a:p>
        </p:txBody>
      </p:sp>
      <p:pic>
        <p:nvPicPr>
          <p:cNvPr id="158" name="Google Shape;158;p26"/>
          <p:cNvPicPr preferRelativeResize="0"/>
          <p:nvPr/>
        </p:nvPicPr>
        <p:blipFill>
          <a:blip r:embed="rId3">
            <a:alphaModFix/>
          </a:blip>
          <a:stretch>
            <a:fillRect/>
          </a:stretch>
        </p:blipFill>
        <p:spPr>
          <a:xfrm>
            <a:off x="4854500" y="1277025"/>
            <a:ext cx="4289494" cy="3714074"/>
          </a:xfrm>
          <a:prstGeom prst="rect">
            <a:avLst/>
          </a:prstGeom>
          <a:noFill/>
          <a:ln>
            <a:noFill/>
          </a:ln>
        </p:spPr>
      </p:pic>
      <p:pic>
        <p:nvPicPr>
          <p:cNvPr id="159" name="Google Shape;159;p26"/>
          <p:cNvPicPr preferRelativeResize="0"/>
          <p:nvPr/>
        </p:nvPicPr>
        <p:blipFill>
          <a:blip r:embed="rId4">
            <a:alphaModFix/>
          </a:blip>
          <a:stretch>
            <a:fillRect/>
          </a:stretch>
        </p:blipFill>
        <p:spPr>
          <a:xfrm>
            <a:off x="-6" y="1277025"/>
            <a:ext cx="4315502" cy="371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the python script on EC2 instance</a:t>
            </a:r>
            <a:endParaRPr/>
          </a:p>
        </p:txBody>
      </p:sp>
      <p:pic>
        <p:nvPicPr>
          <p:cNvPr id="165" name="Google Shape;165;p27"/>
          <p:cNvPicPr preferRelativeResize="0"/>
          <p:nvPr/>
        </p:nvPicPr>
        <p:blipFill>
          <a:blip r:embed="rId3">
            <a:alphaModFix/>
          </a:blip>
          <a:stretch>
            <a:fillRect/>
          </a:stretch>
        </p:blipFill>
        <p:spPr>
          <a:xfrm>
            <a:off x="1363550" y="1298050"/>
            <a:ext cx="6416898" cy="371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Sentiment Analysis on Google Cloud platform</a:t>
            </a:r>
            <a:endParaRPr/>
          </a:p>
        </p:txBody>
      </p:sp>
      <p:pic>
        <p:nvPicPr>
          <p:cNvPr id="171" name="Google Shape;171;p28"/>
          <p:cNvPicPr preferRelativeResize="0"/>
          <p:nvPr/>
        </p:nvPicPr>
        <p:blipFill rotWithShape="1">
          <a:blip r:embed="rId3">
            <a:alphaModFix/>
          </a:blip>
          <a:srcRect b="0" l="0" r="0" t="0"/>
          <a:stretch/>
        </p:blipFill>
        <p:spPr>
          <a:xfrm>
            <a:off x="5434013" y="1412081"/>
            <a:ext cx="2933700" cy="2190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System Architecture</a:t>
            </a:r>
            <a:endParaRPr/>
          </a:p>
        </p:txBody>
      </p:sp>
      <p:pic>
        <p:nvPicPr>
          <p:cNvPr descr="Diagram&#10;&#10;Description automatically generated" id="177" name="Google Shape;177;p29"/>
          <p:cNvPicPr preferRelativeResize="0"/>
          <p:nvPr/>
        </p:nvPicPr>
        <p:blipFill rotWithShape="1">
          <a:blip r:embed="rId3">
            <a:alphaModFix/>
          </a:blip>
          <a:srcRect b="0" l="0" r="0" t="0"/>
          <a:stretch/>
        </p:blipFill>
        <p:spPr>
          <a:xfrm>
            <a:off x="1178719" y="1373094"/>
            <a:ext cx="6473384" cy="3491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235900"/>
            <a:ext cx="3127500" cy="57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Pub/Sub</a:t>
            </a:r>
            <a:endParaRPr/>
          </a:p>
        </p:txBody>
      </p:sp>
      <p:sp>
        <p:nvSpPr>
          <p:cNvPr id="183" name="Google Shape;183;p30"/>
          <p:cNvSpPr txBox="1"/>
          <p:nvPr>
            <p:ph idx="1" type="body"/>
          </p:nvPr>
        </p:nvSpPr>
        <p:spPr>
          <a:xfrm>
            <a:off x="4025362" y="292971"/>
            <a:ext cx="4866000" cy="4557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n">
                <a:solidFill>
                  <a:schemeClr val="accent1"/>
                </a:solidFill>
                <a:latin typeface="Arial"/>
                <a:ea typeface="Arial"/>
                <a:cs typeface="Arial"/>
                <a:sym typeface="Arial"/>
              </a:rPr>
              <a:t>Google Pub/Sub is an asynchronous messaging service which can be used as message-oriented middleware or event ingestion and delivery for streaming analytics pipelines.</a:t>
            </a:r>
            <a:endParaRPr/>
          </a:p>
          <a:p>
            <a:pPr indent="0" lvl="0" marL="0" rtl="0" algn="just">
              <a:lnSpc>
                <a:spcPct val="115000"/>
              </a:lnSpc>
              <a:spcBef>
                <a:spcPts val="1600"/>
              </a:spcBef>
              <a:spcAft>
                <a:spcPts val="0"/>
              </a:spcAft>
              <a:buSzPts val="1300"/>
              <a:buNone/>
            </a:pPr>
            <a:r>
              <a:t/>
            </a:r>
            <a:endParaRPr>
              <a:solidFill>
                <a:schemeClr val="accent1"/>
              </a:solidFill>
              <a:latin typeface="Arial"/>
              <a:ea typeface="Arial"/>
              <a:cs typeface="Arial"/>
              <a:sym typeface="Arial"/>
            </a:endParaRPr>
          </a:p>
          <a:p>
            <a:pPr indent="-285750" lvl="0" marL="285750" rtl="0" algn="just">
              <a:lnSpc>
                <a:spcPct val="115000"/>
              </a:lnSpc>
              <a:spcBef>
                <a:spcPts val="1600"/>
              </a:spcBef>
              <a:spcAft>
                <a:spcPts val="0"/>
              </a:spcAft>
              <a:buSzPts val="1300"/>
              <a:buChar char="●"/>
            </a:pPr>
            <a:r>
              <a:rPr b="1" lang="en">
                <a:solidFill>
                  <a:schemeClr val="accent1"/>
                </a:solidFill>
                <a:latin typeface="Arial"/>
                <a:ea typeface="Arial"/>
                <a:cs typeface="Arial"/>
                <a:sym typeface="Arial"/>
              </a:rPr>
              <a:t>Topic</a:t>
            </a:r>
            <a:r>
              <a:rPr lang="en">
                <a:solidFill>
                  <a:schemeClr val="accent1"/>
                </a:solidFill>
                <a:latin typeface="Arial"/>
                <a:ea typeface="Arial"/>
                <a:cs typeface="Arial"/>
                <a:sym typeface="Arial"/>
              </a:rPr>
              <a:t>: A named resource to which messages are sent by publishers.</a:t>
            </a:r>
            <a:endParaRPr/>
          </a:p>
          <a:p>
            <a:pPr indent="-285750" lvl="0" marL="285750" rtl="0" algn="just">
              <a:lnSpc>
                <a:spcPct val="115000"/>
              </a:lnSpc>
              <a:spcBef>
                <a:spcPts val="1600"/>
              </a:spcBef>
              <a:spcAft>
                <a:spcPts val="0"/>
              </a:spcAft>
              <a:buSzPts val="1300"/>
              <a:buChar char="●"/>
            </a:pPr>
            <a:r>
              <a:rPr b="1" lang="en">
                <a:solidFill>
                  <a:schemeClr val="accent1"/>
                </a:solidFill>
                <a:latin typeface="Arial"/>
                <a:ea typeface="Arial"/>
                <a:cs typeface="Arial"/>
                <a:sym typeface="Arial"/>
              </a:rPr>
              <a:t>Subscription</a:t>
            </a:r>
            <a:r>
              <a:rPr lang="en">
                <a:solidFill>
                  <a:schemeClr val="accent1"/>
                </a:solidFill>
                <a:latin typeface="Arial"/>
                <a:ea typeface="Arial"/>
                <a:cs typeface="Arial"/>
                <a:sym typeface="Arial"/>
              </a:rPr>
              <a:t>: A named resource </a:t>
            </a:r>
            <a:r>
              <a:rPr lang="en">
                <a:solidFill>
                  <a:schemeClr val="accent1"/>
                </a:solidFill>
                <a:latin typeface="Arial"/>
                <a:ea typeface="Arial"/>
                <a:cs typeface="Arial"/>
                <a:sym typeface="Arial"/>
              </a:rPr>
              <a:t>representing</a:t>
            </a:r>
            <a:r>
              <a:rPr lang="en">
                <a:solidFill>
                  <a:schemeClr val="accent1"/>
                </a:solidFill>
                <a:latin typeface="Arial"/>
                <a:ea typeface="Arial"/>
                <a:cs typeface="Arial"/>
                <a:sym typeface="Arial"/>
              </a:rPr>
              <a:t> the stream of messages from a single topic, to be delivered to the subscribing application</a:t>
            </a:r>
            <a:endParaRPr/>
          </a:p>
          <a:p>
            <a:pPr indent="-285750" lvl="0" marL="285750" rtl="0" algn="just">
              <a:lnSpc>
                <a:spcPct val="115000"/>
              </a:lnSpc>
              <a:spcBef>
                <a:spcPts val="1600"/>
              </a:spcBef>
              <a:spcAft>
                <a:spcPts val="0"/>
              </a:spcAft>
              <a:buSzPts val="1300"/>
              <a:buChar char="●"/>
            </a:pPr>
            <a:r>
              <a:rPr b="1" lang="en">
                <a:solidFill>
                  <a:schemeClr val="accent1"/>
                </a:solidFill>
                <a:latin typeface="Arial"/>
                <a:ea typeface="Arial"/>
                <a:cs typeface="Arial"/>
                <a:sym typeface="Arial"/>
              </a:rPr>
              <a:t>Message</a:t>
            </a:r>
            <a:r>
              <a:rPr lang="en">
                <a:solidFill>
                  <a:schemeClr val="accent1"/>
                </a:solidFill>
                <a:latin typeface="Arial"/>
                <a:ea typeface="Arial"/>
                <a:cs typeface="Arial"/>
                <a:sym typeface="Arial"/>
              </a:rPr>
              <a:t>: The combination of data that a publisher sends to a topic and eventually delivered to the subscribers.</a:t>
            </a:r>
            <a:endParaRPr/>
          </a:p>
          <a:p>
            <a:pPr indent="-285750" lvl="0" marL="285750" rtl="0" algn="just">
              <a:lnSpc>
                <a:spcPct val="115000"/>
              </a:lnSpc>
              <a:spcBef>
                <a:spcPts val="1600"/>
              </a:spcBef>
              <a:spcAft>
                <a:spcPts val="1600"/>
              </a:spcAft>
              <a:buSzPts val="1300"/>
              <a:buChar char="●"/>
            </a:pPr>
            <a:r>
              <a:rPr b="1" lang="en">
                <a:solidFill>
                  <a:schemeClr val="accent1"/>
                </a:solidFill>
                <a:latin typeface="Arial"/>
                <a:ea typeface="Arial"/>
                <a:cs typeface="Arial"/>
                <a:sym typeface="Arial"/>
              </a:rPr>
              <a:t>Message attribute</a:t>
            </a:r>
            <a:r>
              <a:rPr lang="en">
                <a:solidFill>
                  <a:schemeClr val="accent1"/>
                </a:solidFill>
                <a:latin typeface="Arial"/>
                <a:ea typeface="Arial"/>
                <a:cs typeface="Arial"/>
                <a:sym typeface="Arial"/>
              </a:rPr>
              <a:t>: A key-value pair that a publisher can define for a message. E.g: </a:t>
            </a:r>
            <a:r>
              <a:rPr b="0" i="0" lang="en">
                <a:solidFill>
                  <a:srgbClr val="37474F"/>
                </a:solidFill>
                <a:latin typeface="Arial"/>
                <a:ea typeface="Arial"/>
                <a:cs typeface="Arial"/>
                <a:sym typeface="Arial"/>
              </a:rPr>
              <a:t>iana.org/language_tag and en can be added to a message to mark readable by English speaking subscriber.</a:t>
            </a:r>
            <a:endParaRPr>
              <a:solidFill>
                <a:schemeClr val="accent1"/>
              </a:solidFill>
              <a:latin typeface="Arial"/>
              <a:ea typeface="Arial"/>
              <a:cs typeface="Arial"/>
              <a:sym typeface="Arial"/>
            </a:endParaRPr>
          </a:p>
        </p:txBody>
      </p:sp>
      <p:pic>
        <p:nvPicPr>
          <p:cNvPr id="184" name="Google Shape;184;p30"/>
          <p:cNvPicPr preferRelativeResize="0"/>
          <p:nvPr/>
        </p:nvPicPr>
        <p:blipFill rotWithShape="1">
          <a:blip r:embed="rId3">
            <a:alphaModFix/>
          </a:blip>
          <a:srcRect b="0" l="0" r="0" t="0"/>
          <a:stretch/>
        </p:blipFill>
        <p:spPr>
          <a:xfrm>
            <a:off x="159710" y="1038006"/>
            <a:ext cx="3431475" cy="3561818"/>
          </a:xfrm>
          <a:prstGeom prst="rect">
            <a:avLst/>
          </a:prstGeom>
          <a:noFill/>
          <a:ln>
            <a:noFill/>
          </a:ln>
        </p:spPr>
      </p:pic>
      <p:sp>
        <p:nvSpPr>
          <p:cNvPr id="185" name="Google Shape;185;p30"/>
          <p:cNvSpPr txBox="1"/>
          <p:nvPr/>
        </p:nvSpPr>
        <p:spPr>
          <a:xfrm>
            <a:off x="837344" y="4599823"/>
            <a:ext cx="2076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F2F2F2"/>
                </a:solidFill>
                <a:latin typeface="Arial"/>
                <a:ea typeface="Arial"/>
                <a:cs typeface="Arial"/>
                <a:sym typeface="Arial"/>
              </a:rPr>
              <a:t>Pub/Sub Message Flow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Topics and Subscriptions</a:t>
            </a:r>
            <a:endParaRPr/>
          </a:p>
        </p:txBody>
      </p:sp>
      <p:pic>
        <p:nvPicPr>
          <p:cNvPr id="191" name="Google Shape;191;p31"/>
          <p:cNvPicPr preferRelativeResize="0"/>
          <p:nvPr/>
        </p:nvPicPr>
        <p:blipFill rotWithShape="1">
          <a:blip r:embed="rId3">
            <a:alphaModFix/>
          </a:blip>
          <a:srcRect b="20894" l="1030" r="-1029" t="15942"/>
          <a:stretch/>
        </p:blipFill>
        <p:spPr>
          <a:xfrm>
            <a:off x="311725" y="1364457"/>
            <a:ext cx="7571316" cy="1457326"/>
          </a:xfrm>
          <a:prstGeom prst="rect">
            <a:avLst/>
          </a:prstGeom>
          <a:noFill/>
          <a:ln>
            <a:noFill/>
          </a:ln>
        </p:spPr>
      </p:pic>
      <p:pic>
        <p:nvPicPr>
          <p:cNvPr id="192" name="Google Shape;192;p31"/>
          <p:cNvPicPr preferRelativeResize="0"/>
          <p:nvPr/>
        </p:nvPicPr>
        <p:blipFill>
          <a:blip r:embed="rId4">
            <a:alphaModFix/>
          </a:blip>
          <a:stretch>
            <a:fillRect/>
          </a:stretch>
        </p:blipFill>
        <p:spPr>
          <a:xfrm>
            <a:off x="464538" y="3061600"/>
            <a:ext cx="7145149" cy="201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 to Sentiment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2" name="Google Shape;72;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Sentiment analysis (also known as opinion mining or emotion AI) refers to the use of natural language processing, text analysis and computational linguistics to  identify and study affective states and subjective information.</a:t>
            </a:r>
            <a:endParaRPr/>
          </a:p>
          <a:p>
            <a:pPr indent="0" lvl="0" marL="0" rtl="0" algn="l">
              <a:spcBef>
                <a:spcPts val="1600"/>
              </a:spcBef>
              <a:spcAft>
                <a:spcPts val="0"/>
              </a:spcAft>
              <a:buClr>
                <a:schemeClr val="dk1"/>
              </a:buClr>
              <a:buSzPts val="1100"/>
              <a:buFont typeface="Arial"/>
              <a:buNone/>
            </a:pPr>
            <a:r>
              <a:rPr lang="en"/>
              <a:t>The analyzed data quantifies the general public's sentiments or reactions toward certain products, people or ideas and reveal the contextual polarity of the information.</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Cloud Functions</a:t>
            </a:r>
            <a:endParaRPr/>
          </a:p>
        </p:txBody>
      </p:sp>
      <p:pic>
        <p:nvPicPr>
          <p:cNvPr id="198" name="Google Shape;198;p32"/>
          <p:cNvPicPr preferRelativeResize="0"/>
          <p:nvPr/>
        </p:nvPicPr>
        <p:blipFill rotWithShape="1">
          <a:blip r:embed="rId3">
            <a:alphaModFix/>
          </a:blip>
          <a:srcRect b="0" l="0" r="0" t="0"/>
          <a:stretch/>
        </p:blipFill>
        <p:spPr>
          <a:xfrm>
            <a:off x="96642" y="1359941"/>
            <a:ext cx="4030895" cy="964407"/>
          </a:xfrm>
          <a:prstGeom prst="rect">
            <a:avLst/>
          </a:prstGeom>
          <a:noFill/>
          <a:ln>
            <a:noFill/>
          </a:ln>
        </p:spPr>
      </p:pic>
      <p:pic>
        <p:nvPicPr>
          <p:cNvPr id="199" name="Google Shape;199;p32"/>
          <p:cNvPicPr preferRelativeResize="0"/>
          <p:nvPr/>
        </p:nvPicPr>
        <p:blipFill rotWithShape="1">
          <a:blip r:embed="rId4">
            <a:alphaModFix/>
          </a:blip>
          <a:srcRect b="0" l="4963" r="20503" t="0"/>
          <a:stretch/>
        </p:blipFill>
        <p:spPr>
          <a:xfrm>
            <a:off x="4236243" y="1359945"/>
            <a:ext cx="4545244" cy="3640679"/>
          </a:xfrm>
          <a:prstGeom prst="rect">
            <a:avLst/>
          </a:prstGeom>
          <a:noFill/>
          <a:ln>
            <a:noFill/>
          </a:ln>
        </p:spPr>
      </p:pic>
      <p:sp>
        <p:nvSpPr>
          <p:cNvPr id="200" name="Google Shape;200;p32"/>
          <p:cNvSpPr txBox="1"/>
          <p:nvPr/>
        </p:nvSpPr>
        <p:spPr>
          <a:xfrm>
            <a:off x="168850" y="2632025"/>
            <a:ext cx="3886500" cy="186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Event-driven serverless computing platform</a:t>
            </a:r>
            <a:endParaRPr>
              <a:solidFill>
                <a:schemeClr val="accent1"/>
              </a:solidFill>
              <a:latin typeface="Roboto"/>
              <a:ea typeface="Roboto"/>
              <a:cs typeface="Roboto"/>
              <a:sym typeface="Roboto"/>
            </a:endParaRPr>
          </a:p>
          <a:p>
            <a:pPr indent="0" lvl="0" marL="45720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Auto-scalable and highly available</a:t>
            </a:r>
            <a:endParaRPr>
              <a:solidFill>
                <a:schemeClr val="accent1"/>
              </a:solidFill>
              <a:latin typeface="Roboto"/>
              <a:ea typeface="Roboto"/>
              <a:cs typeface="Roboto"/>
              <a:sym typeface="Roboto"/>
            </a:endParaRPr>
          </a:p>
          <a:p>
            <a:pPr indent="0" lvl="0" marL="457200" rtl="0" algn="l">
              <a:spcBef>
                <a:spcPts val="0"/>
              </a:spcBef>
              <a:spcAft>
                <a:spcPts val="0"/>
              </a:spcAft>
              <a:buNone/>
            </a:pPr>
            <a:r>
              <a:t/>
            </a:r>
            <a:endParaRPr>
              <a:solidFill>
                <a:schemeClr val="accent1"/>
              </a:solidFill>
              <a:latin typeface="Roboto"/>
              <a:ea typeface="Roboto"/>
              <a:cs typeface="Roboto"/>
              <a:sym typeface="Roboto"/>
            </a:endParaRPr>
          </a:p>
          <a:p>
            <a:pPr indent="-317500" lvl="0" marL="457200" rtl="0" algn="l">
              <a:spcBef>
                <a:spcPts val="0"/>
              </a:spcBef>
              <a:spcAft>
                <a:spcPts val="0"/>
              </a:spcAft>
              <a:buClr>
                <a:schemeClr val="accent1"/>
              </a:buClr>
              <a:buSzPts val="1400"/>
              <a:buFont typeface="Roboto"/>
              <a:buChar char="●"/>
            </a:pPr>
            <a:r>
              <a:rPr lang="en">
                <a:solidFill>
                  <a:schemeClr val="accent1"/>
                </a:solidFill>
                <a:latin typeface="Roboto"/>
                <a:ea typeface="Roboto"/>
                <a:cs typeface="Roboto"/>
                <a:sym typeface="Roboto"/>
              </a:rPr>
              <a:t>It will be triggered by the publish event from Pub/Sub</a:t>
            </a:r>
            <a:endParaRPr>
              <a:solidFill>
                <a:schemeClr val="accen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NLP Results stored in Logs</a:t>
            </a:r>
            <a:endParaRPr/>
          </a:p>
        </p:txBody>
      </p:sp>
      <p:pic>
        <p:nvPicPr>
          <p:cNvPr id="206" name="Google Shape;206;p33"/>
          <p:cNvPicPr preferRelativeResize="0"/>
          <p:nvPr/>
        </p:nvPicPr>
        <p:blipFill rotWithShape="1">
          <a:blip r:embed="rId3">
            <a:alphaModFix/>
          </a:blip>
          <a:srcRect b="0" l="0" r="0" t="0"/>
          <a:stretch/>
        </p:blipFill>
        <p:spPr>
          <a:xfrm>
            <a:off x="106602" y="1432242"/>
            <a:ext cx="8930797" cy="3368357"/>
          </a:xfrm>
          <a:prstGeom prst="rect">
            <a:avLst/>
          </a:prstGeom>
          <a:noFill/>
          <a:ln>
            <a:noFill/>
          </a:ln>
        </p:spPr>
      </p:pic>
      <p:sp>
        <p:nvSpPr>
          <p:cNvPr id="207" name="Google Shape;207;p33"/>
          <p:cNvSpPr/>
          <p:nvPr/>
        </p:nvSpPr>
        <p:spPr>
          <a:xfrm>
            <a:off x="4664869" y="2243138"/>
            <a:ext cx="1314300" cy="2001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 name="Google Shape;208;p33"/>
          <p:cNvSpPr/>
          <p:nvPr/>
        </p:nvSpPr>
        <p:spPr>
          <a:xfrm>
            <a:off x="6031706" y="2243138"/>
            <a:ext cx="1626300" cy="2001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E-L-K Stack</a:t>
            </a:r>
            <a:endParaRPr/>
          </a:p>
        </p:txBody>
      </p:sp>
      <p:sp>
        <p:nvSpPr>
          <p:cNvPr id="214" name="Google Shape;214;p34"/>
          <p:cNvSpPr txBox="1"/>
          <p:nvPr/>
        </p:nvSpPr>
        <p:spPr>
          <a:xfrm>
            <a:off x="941740" y="1499403"/>
            <a:ext cx="7604400" cy="3436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 sz="1100" u="none" cap="none" strike="noStrike">
                <a:solidFill>
                  <a:schemeClr val="accent1"/>
                </a:solidFill>
                <a:latin typeface="Arial"/>
                <a:ea typeface="Arial"/>
                <a:cs typeface="Arial"/>
                <a:sym typeface="Arial"/>
              </a:rPr>
              <a:t>Logstash</a:t>
            </a:r>
            <a:r>
              <a:rPr b="0" i="0" lang="en" sz="1100" u="none" cap="none" strike="noStrike">
                <a:solidFill>
                  <a:schemeClr val="accent1"/>
                </a:solidFill>
                <a:latin typeface="Arial"/>
                <a:ea typeface="Arial"/>
                <a:cs typeface="Arial"/>
                <a:sym typeface="Arial"/>
              </a:rPr>
              <a:t>: The server component of Logstash processes the incoming logs</a:t>
            </a:r>
            <a:endParaRPr/>
          </a:p>
          <a:p>
            <a:pPr indent="0" lvl="0" marL="0" marR="0" rtl="0" algn="just">
              <a:lnSpc>
                <a:spcPct val="100000"/>
              </a:lnSpc>
              <a:spcBef>
                <a:spcPts val="1600"/>
              </a:spcBef>
              <a:spcAft>
                <a:spcPts val="0"/>
              </a:spcAft>
              <a:buNone/>
            </a:pPr>
            <a:r>
              <a:rPr b="1" i="0" lang="en" sz="1100" u="none" cap="none" strike="noStrike">
                <a:solidFill>
                  <a:schemeClr val="accent1"/>
                </a:solidFill>
                <a:latin typeface="Arial"/>
                <a:ea typeface="Arial"/>
                <a:cs typeface="Arial"/>
                <a:sym typeface="Arial"/>
              </a:rPr>
              <a:t>Beats</a:t>
            </a:r>
            <a:r>
              <a:rPr b="0" i="0" lang="en" sz="1100" u="none" cap="none" strike="noStrike">
                <a:solidFill>
                  <a:schemeClr val="accent1"/>
                </a:solidFill>
                <a:latin typeface="Arial"/>
                <a:ea typeface="Arial"/>
                <a:cs typeface="Arial"/>
                <a:sym typeface="Arial"/>
              </a:rPr>
              <a:t>: Lightweight client for pulling logs for elastic storage (pubsubbeat)</a:t>
            </a:r>
            <a:endParaRPr/>
          </a:p>
          <a:p>
            <a:pPr indent="0" lvl="0" marL="0" marR="0" rtl="0" algn="just">
              <a:lnSpc>
                <a:spcPct val="100000"/>
              </a:lnSpc>
              <a:spcBef>
                <a:spcPts val="1600"/>
              </a:spcBef>
              <a:spcAft>
                <a:spcPts val="0"/>
              </a:spcAft>
              <a:buNone/>
            </a:pPr>
            <a:r>
              <a:rPr b="1" i="0" lang="en" sz="1100" u="none" cap="none" strike="noStrike">
                <a:solidFill>
                  <a:schemeClr val="accent1"/>
                </a:solidFill>
                <a:latin typeface="Arial"/>
                <a:ea typeface="Arial"/>
                <a:cs typeface="Arial"/>
                <a:sym typeface="Arial"/>
              </a:rPr>
              <a:t>Elasticsearch</a:t>
            </a:r>
            <a:r>
              <a:rPr b="0" i="0" lang="en" sz="1100" u="none" cap="none" strike="noStrike">
                <a:solidFill>
                  <a:schemeClr val="accent1"/>
                </a:solidFill>
                <a:latin typeface="Arial"/>
                <a:ea typeface="Arial"/>
                <a:cs typeface="Arial"/>
                <a:sym typeface="Arial"/>
              </a:rPr>
              <a:t>: Stores all the logs.</a:t>
            </a:r>
            <a:endParaRPr/>
          </a:p>
          <a:p>
            <a:pPr indent="0" lvl="0" marL="0" marR="0" rtl="0" algn="just">
              <a:lnSpc>
                <a:spcPct val="100000"/>
              </a:lnSpc>
              <a:spcBef>
                <a:spcPts val="1600"/>
              </a:spcBef>
              <a:spcAft>
                <a:spcPts val="0"/>
              </a:spcAft>
              <a:buNone/>
            </a:pPr>
            <a:r>
              <a:rPr b="1" i="0" lang="en" sz="1100" u="none" cap="none" strike="noStrike">
                <a:solidFill>
                  <a:schemeClr val="accent1"/>
                </a:solidFill>
                <a:latin typeface="Arial"/>
                <a:ea typeface="Arial"/>
                <a:cs typeface="Arial"/>
                <a:sym typeface="Arial"/>
              </a:rPr>
              <a:t>Kibana</a:t>
            </a:r>
            <a:r>
              <a:rPr b="0" i="0" lang="en" sz="1100" u="none" cap="none" strike="noStrike">
                <a:solidFill>
                  <a:schemeClr val="accent1"/>
                </a:solidFill>
                <a:latin typeface="Arial"/>
                <a:ea typeface="Arial"/>
                <a:cs typeface="Arial"/>
                <a:sym typeface="Arial"/>
              </a:rPr>
              <a:t>: Web interface for searching and visualizing log</a:t>
            </a:r>
            <a:r>
              <a:rPr lang="en" sz="1100">
                <a:solidFill>
                  <a:schemeClr val="accent1"/>
                </a:solidFill>
              </a:rPr>
              <a:t> data</a:t>
            </a:r>
            <a:endParaRPr/>
          </a:p>
          <a:p>
            <a:pPr indent="0" lvl="0" marL="0" marR="0" rtl="0" algn="just">
              <a:lnSpc>
                <a:spcPct val="100000"/>
              </a:lnSpc>
              <a:spcBef>
                <a:spcPts val="1600"/>
              </a:spcBef>
              <a:spcAft>
                <a:spcPts val="1600"/>
              </a:spcAft>
              <a:buNone/>
            </a:pPr>
            <a:r>
              <a:t/>
            </a:r>
            <a:endParaRPr b="0" i="0" sz="1400" u="none" cap="none" strike="noStrike">
              <a:solidFill>
                <a:schemeClr val="accent1"/>
              </a:solidFill>
              <a:latin typeface="Arial"/>
              <a:ea typeface="Arial"/>
              <a:cs typeface="Arial"/>
              <a:sym typeface="Arial"/>
            </a:endParaRPr>
          </a:p>
        </p:txBody>
      </p:sp>
      <p:pic>
        <p:nvPicPr>
          <p:cNvPr id="215" name="Google Shape;215;p34"/>
          <p:cNvPicPr preferRelativeResize="0"/>
          <p:nvPr/>
        </p:nvPicPr>
        <p:blipFill rotWithShape="1">
          <a:blip r:embed="rId3">
            <a:alphaModFix/>
          </a:blip>
          <a:srcRect b="0" l="0" r="0" t="0"/>
          <a:stretch/>
        </p:blipFill>
        <p:spPr>
          <a:xfrm>
            <a:off x="517700" y="1442629"/>
            <a:ext cx="414819" cy="430042"/>
          </a:xfrm>
          <a:prstGeom prst="rect">
            <a:avLst/>
          </a:prstGeom>
          <a:noFill/>
          <a:ln>
            <a:noFill/>
          </a:ln>
        </p:spPr>
      </p:pic>
      <p:pic>
        <p:nvPicPr>
          <p:cNvPr id="216" name="Google Shape;216;p34"/>
          <p:cNvPicPr preferRelativeResize="0"/>
          <p:nvPr/>
        </p:nvPicPr>
        <p:blipFill rotWithShape="1">
          <a:blip r:embed="rId4">
            <a:alphaModFix/>
          </a:blip>
          <a:srcRect b="0" l="0" r="0" t="0"/>
          <a:stretch/>
        </p:blipFill>
        <p:spPr>
          <a:xfrm>
            <a:off x="541694" y="2263669"/>
            <a:ext cx="341439" cy="300792"/>
          </a:xfrm>
          <a:prstGeom prst="rect">
            <a:avLst/>
          </a:prstGeom>
          <a:noFill/>
          <a:ln>
            <a:noFill/>
          </a:ln>
        </p:spPr>
      </p:pic>
      <p:pic>
        <p:nvPicPr>
          <p:cNvPr id="217" name="Google Shape;217;p34"/>
          <p:cNvPicPr preferRelativeResize="0"/>
          <p:nvPr/>
        </p:nvPicPr>
        <p:blipFill rotWithShape="1">
          <a:blip r:embed="rId5">
            <a:alphaModFix/>
          </a:blip>
          <a:srcRect b="0" l="0" r="0" t="0"/>
          <a:stretch/>
        </p:blipFill>
        <p:spPr>
          <a:xfrm>
            <a:off x="589351" y="2653934"/>
            <a:ext cx="271516" cy="280987"/>
          </a:xfrm>
          <a:prstGeom prst="rect">
            <a:avLst/>
          </a:prstGeom>
          <a:noFill/>
          <a:ln>
            <a:noFill/>
          </a:ln>
        </p:spPr>
      </p:pic>
      <p:pic>
        <p:nvPicPr>
          <p:cNvPr id="218" name="Google Shape;218;p34"/>
          <p:cNvPicPr preferRelativeResize="0"/>
          <p:nvPr/>
        </p:nvPicPr>
        <p:blipFill rotWithShape="1">
          <a:blip r:embed="rId6">
            <a:alphaModFix/>
          </a:blip>
          <a:srcRect b="0" l="0" r="0" t="0"/>
          <a:stretch/>
        </p:blipFill>
        <p:spPr>
          <a:xfrm>
            <a:off x="2438791" y="3048894"/>
            <a:ext cx="4266416" cy="1593681"/>
          </a:xfrm>
          <a:prstGeom prst="rect">
            <a:avLst/>
          </a:prstGeom>
          <a:noFill/>
          <a:ln>
            <a:noFill/>
          </a:ln>
        </p:spPr>
      </p:pic>
      <p:pic>
        <p:nvPicPr>
          <p:cNvPr id="219" name="Google Shape;219;p34"/>
          <p:cNvPicPr preferRelativeResize="0"/>
          <p:nvPr/>
        </p:nvPicPr>
        <p:blipFill rotWithShape="1">
          <a:blip r:embed="rId7">
            <a:alphaModFix/>
          </a:blip>
          <a:srcRect b="0" l="0" r="0" t="0"/>
          <a:stretch/>
        </p:blipFill>
        <p:spPr>
          <a:xfrm>
            <a:off x="581046" y="1889883"/>
            <a:ext cx="316486" cy="3007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System Architecture revisited</a:t>
            </a:r>
            <a:endParaRPr/>
          </a:p>
        </p:txBody>
      </p:sp>
      <p:pic>
        <p:nvPicPr>
          <p:cNvPr descr="Diagram&#10;&#10;Description automatically generated" id="225" name="Google Shape;225;p35"/>
          <p:cNvPicPr preferRelativeResize="0"/>
          <p:nvPr/>
        </p:nvPicPr>
        <p:blipFill rotWithShape="1">
          <a:blip r:embed="rId3">
            <a:alphaModFix/>
          </a:blip>
          <a:srcRect b="0" l="0" r="0" t="0"/>
          <a:stretch/>
        </p:blipFill>
        <p:spPr>
          <a:xfrm>
            <a:off x="1178719" y="1373094"/>
            <a:ext cx="6473384" cy="3491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 entries made in Elasticsearch</a:t>
            </a:r>
            <a:endParaRPr/>
          </a:p>
        </p:txBody>
      </p:sp>
      <p:pic>
        <p:nvPicPr>
          <p:cNvPr id="231" name="Google Shape;231;p36"/>
          <p:cNvPicPr preferRelativeResize="0"/>
          <p:nvPr/>
        </p:nvPicPr>
        <p:blipFill rotWithShape="1">
          <a:blip r:embed="rId3">
            <a:alphaModFix/>
          </a:blip>
          <a:srcRect b="0" l="0" r="0" t="0"/>
          <a:stretch/>
        </p:blipFill>
        <p:spPr>
          <a:xfrm>
            <a:off x="311725" y="1355925"/>
            <a:ext cx="7702056" cy="363041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Log entries made in Elasticsearch</a:t>
            </a:r>
            <a:endParaRPr/>
          </a:p>
        </p:txBody>
      </p:sp>
      <p:pic>
        <p:nvPicPr>
          <p:cNvPr id="237" name="Google Shape;237;p37"/>
          <p:cNvPicPr preferRelativeResize="0"/>
          <p:nvPr/>
        </p:nvPicPr>
        <p:blipFill rotWithShape="1">
          <a:blip r:embed="rId3">
            <a:alphaModFix/>
          </a:blip>
          <a:srcRect b="0" l="0" r="0" t="0"/>
          <a:stretch/>
        </p:blipFill>
        <p:spPr>
          <a:xfrm>
            <a:off x="400747" y="1355926"/>
            <a:ext cx="8099621" cy="3630413"/>
          </a:xfrm>
          <a:prstGeom prst="rect">
            <a:avLst/>
          </a:prstGeom>
          <a:noFill/>
          <a:ln>
            <a:noFill/>
          </a:ln>
        </p:spPr>
      </p:pic>
      <p:sp>
        <p:nvSpPr>
          <p:cNvPr id="238" name="Google Shape;238;p37"/>
          <p:cNvSpPr/>
          <p:nvPr/>
        </p:nvSpPr>
        <p:spPr>
          <a:xfrm>
            <a:off x="2492575" y="3414031"/>
            <a:ext cx="6007800" cy="543000"/>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Visualization in Kibana</a:t>
            </a:r>
            <a:endParaRPr/>
          </a:p>
        </p:txBody>
      </p:sp>
      <p:pic>
        <p:nvPicPr>
          <p:cNvPr id="244" name="Google Shape;244;p38"/>
          <p:cNvPicPr preferRelativeResize="0"/>
          <p:nvPr/>
        </p:nvPicPr>
        <p:blipFill rotWithShape="1">
          <a:blip r:embed="rId3">
            <a:alphaModFix/>
          </a:blip>
          <a:srcRect b="0" l="0" r="0" t="0"/>
          <a:stretch/>
        </p:blipFill>
        <p:spPr>
          <a:xfrm>
            <a:off x="507207" y="1518953"/>
            <a:ext cx="7675038" cy="3275415"/>
          </a:xfrm>
          <a:prstGeom prst="rect">
            <a:avLst/>
          </a:prstGeom>
          <a:noFill/>
          <a:ln>
            <a:noFill/>
          </a:ln>
        </p:spPr>
      </p:pic>
      <p:sp>
        <p:nvSpPr>
          <p:cNvPr id="245" name="Google Shape;245;p38"/>
          <p:cNvSpPr txBox="1"/>
          <p:nvPr/>
        </p:nvSpPr>
        <p:spPr>
          <a:xfrm>
            <a:off x="6615113" y="3156660"/>
            <a:ext cx="1648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B050"/>
                </a:solidFill>
                <a:latin typeface="Arial"/>
                <a:ea typeface="Arial"/>
                <a:cs typeface="Arial"/>
                <a:sym typeface="Arial"/>
              </a:rPr>
              <a:t>Negative : 62.58%</a:t>
            </a:r>
            <a:endParaRPr/>
          </a:p>
        </p:txBody>
      </p:sp>
      <p:sp>
        <p:nvSpPr>
          <p:cNvPr id="246" name="Google Shape;246;p38"/>
          <p:cNvSpPr txBox="1"/>
          <p:nvPr/>
        </p:nvSpPr>
        <p:spPr>
          <a:xfrm>
            <a:off x="3357563" y="3464437"/>
            <a:ext cx="1470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solidFill>
                  <a:srgbClr val="0070C0"/>
                </a:solidFill>
              </a:rPr>
              <a:t>Neutral</a:t>
            </a:r>
            <a:r>
              <a:rPr b="0" i="0" lang="en" sz="1400" u="none" cap="none" strike="noStrike">
                <a:solidFill>
                  <a:srgbClr val="0070C0"/>
                </a:solidFill>
                <a:latin typeface="Arial"/>
                <a:ea typeface="Arial"/>
                <a:cs typeface="Arial"/>
                <a:sym typeface="Arial"/>
              </a:rPr>
              <a:t> 29.58%</a:t>
            </a:r>
            <a:endParaRPr/>
          </a:p>
        </p:txBody>
      </p:sp>
      <p:sp>
        <p:nvSpPr>
          <p:cNvPr id="247" name="Google Shape;247;p38"/>
          <p:cNvSpPr txBox="1"/>
          <p:nvPr/>
        </p:nvSpPr>
        <p:spPr>
          <a:xfrm>
            <a:off x="4950626" y="2014525"/>
            <a:ext cx="1599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solidFill>
                  <a:srgbClr val="7030A0"/>
                </a:solidFill>
              </a:rPr>
              <a:t>Positive </a:t>
            </a:r>
            <a:r>
              <a:rPr b="0" i="0" lang="en" sz="1400" u="none" cap="none" strike="noStrike">
                <a:solidFill>
                  <a:srgbClr val="7030A0"/>
                </a:solidFill>
                <a:latin typeface="Arial"/>
                <a:ea typeface="Arial"/>
                <a:cs typeface="Arial"/>
                <a:sym typeface="Arial"/>
              </a:rPr>
              <a:t>: 7.84%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Comparison of NLP Services</a:t>
            </a:r>
            <a:endParaRPr/>
          </a:p>
        </p:txBody>
      </p:sp>
      <p:pic>
        <p:nvPicPr>
          <p:cNvPr id="253" name="Google Shape;253;p39"/>
          <p:cNvPicPr preferRelativeResize="0"/>
          <p:nvPr/>
        </p:nvPicPr>
        <p:blipFill>
          <a:blip r:embed="rId3">
            <a:alphaModFix/>
          </a:blip>
          <a:stretch>
            <a:fillRect/>
          </a:stretch>
        </p:blipFill>
        <p:spPr>
          <a:xfrm>
            <a:off x="4989875" y="1019950"/>
            <a:ext cx="3480699" cy="34463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Analysis</a:t>
            </a:r>
            <a:endParaRPr/>
          </a:p>
          <a:p>
            <a:pPr indent="0" lvl="0" marL="0" rtl="0" algn="l">
              <a:spcBef>
                <a:spcPts val="0"/>
              </a:spcBef>
              <a:spcAft>
                <a:spcPts val="0"/>
              </a:spcAft>
              <a:buNone/>
            </a:pPr>
            <a:r>
              <a:t/>
            </a:r>
            <a:endParaRPr/>
          </a:p>
        </p:txBody>
      </p:sp>
      <p:pic>
        <p:nvPicPr>
          <p:cNvPr id="259" name="Google Shape;259;p40"/>
          <p:cNvPicPr preferRelativeResize="0"/>
          <p:nvPr/>
        </p:nvPicPr>
        <p:blipFill>
          <a:blip r:embed="rId3">
            <a:alphaModFix/>
          </a:blip>
          <a:stretch>
            <a:fillRect/>
          </a:stretch>
        </p:blipFill>
        <p:spPr>
          <a:xfrm>
            <a:off x="905100" y="1684925"/>
            <a:ext cx="7562850" cy="304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Analysis Example</a:t>
            </a:r>
            <a:endParaRPr/>
          </a:p>
        </p:txBody>
      </p:sp>
      <p:pic>
        <p:nvPicPr>
          <p:cNvPr descr="Pricing based on publicly available information; account-level discounting may lead to lower pricing." id="265" name="Google Shape;265;p41"/>
          <p:cNvPicPr preferRelativeResize="0"/>
          <p:nvPr/>
        </p:nvPicPr>
        <p:blipFill rotWithShape="1">
          <a:blip r:embed="rId3">
            <a:alphaModFix/>
          </a:blip>
          <a:srcRect b="0" l="0" r="25093" t="0"/>
          <a:stretch/>
        </p:blipFill>
        <p:spPr>
          <a:xfrm>
            <a:off x="1261538" y="2074275"/>
            <a:ext cx="6620926" cy="174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Need for Sentiment Analysis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8" name="Google Shape;78;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Useful in social media monitoring</a:t>
            </a:r>
            <a:endParaRPr/>
          </a:p>
          <a:p>
            <a:pPr indent="0" lvl="0" marL="0" rtl="0" algn="l">
              <a:spcBef>
                <a:spcPts val="1600"/>
              </a:spcBef>
              <a:spcAft>
                <a:spcPts val="0"/>
              </a:spcAft>
              <a:buClr>
                <a:schemeClr val="dk1"/>
              </a:buClr>
              <a:buSzPts val="1100"/>
              <a:buFont typeface="Arial"/>
              <a:buNone/>
            </a:pPr>
            <a:r>
              <a:rPr lang="en"/>
              <a:t>Allows us to gain an overview of the wider public opinion behind certain topics</a:t>
            </a:r>
            <a:endParaRPr/>
          </a:p>
          <a:p>
            <a:pPr indent="0" lvl="0" marL="0" rtl="0" algn="l">
              <a:spcBef>
                <a:spcPts val="1600"/>
              </a:spcBef>
              <a:spcAft>
                <a:spcPts val="0"/>
              </a:spcAft>
              <a:buClr>
                <a:schemeClr val="dk1"/>
              </a:buClr>
              <a:buSzPts val="1100"/>
              <a:buFont typeface="Arial"/>
              <a:buNone/>
            </a:pPr>
            <a:r>
              <a:rPr lang="en"/>
              <a:t>Useful in Market Research &amp; Marketing Strategy</a:t>
            </a:r>
            <a:endParaRPr/>
          </a:p>
          <a:p>
            <a:pPr indent="0" lvl="0" marL="0" rtl="0" algn="l">
              <a:spcBef>
                <a:spcPts val="1600"/>
              </a:spcBef>
              <a:spcAft>
                <a:spcPts val="0"/>
              </a:spcAft>
              <a:buClr>
                <a:schemeClr val="dk1"/>
              </a:buClr>
              <a:buSzPts val="1100"/>
              <a:buFont typeface="Arial"/>
              <a:buNone/>
            </a:pPr>
            <a:r>
              <a:rPr lang="en"/>
              <a:t>Helps improve the overall product</a:t>
            </a:r>
            <a:endParaRPr/>
          </a:p>
          <a:p>
            <a:pPr indent="0" lvl="0" marL="0" rtl="0" algn="l">
              <a:spcBef>
                <a:spcPts val="1600"/>
              </a:spcBef>
              <a:spcAft>
                <a:spcPts val="0"/>
              </a:spcAft>
              <a:buClr>
                <a:schemeClr val="dk1"/>
              </a:buClr>
              <a:buSzPts val="1100"/>
              <a:buFont typeface="Arial"/>
              <a:buNone/>
            </a:pPr>
            <a:r>
              <a:rPr lang="en"/>
              <a:t>Helps in generating lead</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nvSpPr>
        <p:spPr>
          <a:xfrm>
            <a:off x="479775" y="1629825"/>
            <a:ext cx="8247900" cy="15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Amazon is generally cheaper.</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For more requests and small dataset - Amazon</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For less requests and larger dataset- Google</a:t>
            </a:r>
            <a:endParaRPr sz="1600">
              <a:latin typeface="Roboto"/>
              <a:ea typeface="Roboto"/>
              <a:cs typeface="Roboto"/>
              <a:sym typeface="Roboto"/>
            </a:endParaRPr>
          </a:p>
        </p:txBody>
      </p:sp>
      <p:sp>
        <p:nvSpPr>
          <p:cNvPr id="271" name="Google Shape;271;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Comparison Insights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Check</a:t>
            </a:r>
            <a:endParaRPr/>
          </a:p>
        </p:txBody>
      </p:sp>
      <p:sp>
        <p:nvSpPr>
          <p:cNvPr id="277" name="Google Shape;277;p43"/>
          <p:cNvSpPr txBox="1"/>
          <p:nvPr/>
        </p:nvSpPr>
        <p:spPr>
          <a:xfrm>
            <a:off x="240550" y="1912050"/>
            <a:ext cx="8624400" cy="30756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Performed sentiment analysis on 4 subreddits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S</a:t>
            </a:r>
            <a:r>
              <a:rPr lang="en" sz="1700">
                <a:latin typeface="Roboto"/>
                <a:ea typeface="Roboto"/>
                <a:cs typeface="Roboto"/>
                <a:sym typeface="Roboto"/>
              </a:rPr>
              <a:t>ubreddits with v</a:t>
            </a:r>
            <a:r>
              <a:rPr lang="en" sz="1700">
                <a:latin typeface="Roboto"/>
                <a:ea typeface="Roboto"/>
                <a:cs typeface="Roboto"/>
                <a:sym typeface="Roboto"/>
              </a:rPr>
              <a:t>arying number of comments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Calculation and comparison of the execution times.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Comparison between AWS, GCP and running locally using NLTK</a:t>
            </a:r>
            <a:endParaRPr sz="17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Subreddit 1</a:t>
            </a:r>
            <a:endParaRPr/>
          </a:p>
        </p:txBody>
      </p:sp>
      <p:sp>
        <p:nvSpPr>
          <p:cNvPr id="283" name="Google Shape;283;p44"/>
          <p:cNvSpPr txBox="1"/>
          <p:nvPr/>
        </p:nvSpPr>
        <p:spPr>
          <a:xfrm>
            <a:off x="183950" y="1422075"/>
            <a:ext cx="8648400" cy="3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Link : </a:t>
            </a:r>
            <a:r>
              <a:rPr lang="en" sz="1100" u="sng">
                <a:solidFill>
                  <a:schemeClr val="hlink"/>
                </a:solidFill>
                <a:hlinkClick r:id="rId3"/>
              </a:rPr>
              <a:t>https://www.reddit.com/r/cscareerquestions/comments/k2e35x/i_got_my_dream_job_and_i_hate_it/</a:t>
            </a:r>
            <a:endParaRPr sz="1100" u="sng">
              <a:solidFill>
                <a:schemeClr val="hlink"/>
              </a:solidFill>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Comments ~= 365</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AWS (EC2 + Comprehend) = 29.080092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GCP (Compute + Natural Language) = 46.482045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NLTK (Running Locally) = 4.21900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Subreddit 2</a:t>
            </a:r>
            <a:endParaRPr/>
          </a:p>
        </p:txBody>
      </p:sp>
      <p:sp>
        <p:nvSpPr>
          <p:cNvPr id="289" name="Google Shape;289;p45"/>
          <p:cNvSpPr txBox="1"/>
          <p:nvPr/>
        </p:nvSpPr>
        <p:spPr>
          <a:xfrm>
            <a:off x="311725" y="1542350"/>
            <a:ext cx="8520600" cy="3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Link : </a:t>
            </a:r>
            <a:r>
              <a:rPr lang="en"/>
              <a:t> </a:t>
            </a:r>
            <a:r>
              <a:rPr lang="en" sz="1100" u="sng">
                <a:solidFill>
                  <a:schemeClr val="accent5"/>
                </a:solidFill>
              </a:rPr>
              <a:t>https://www.reddit.com/r/news/comments/k2n4hy/us_hospitalizations_top_90000_for_the_first_time/</a:t>
            </a:r>
            <a:endParaRPr sz="1100"/>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Comments ~= 730</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AWS (EC2 + Comprehend) = </a:t>
            </a:r>
            <a:r>
              <a:rPr lang="en">
                <a:latin typeface="Roboto"/>
                <a:ea typeface="Roboto"/>
                <a:cs typeface="Roboto"/>
                <a:sym typeface="Roboto"/>
              </a:rPr>
              <a:t>1 minute 2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GCP (Compute + Natural Language) = </a:t>
            </a:r>
            <a:r>
              <a:rPr lang="en">
                <a:latin typeface="Roboto"/>
                <a:ea typeface="Roboto"/>
                <a:cs typeface="Roboto"/>
                <a:sym typeface="Roboto"/>
              </a:rPr>
              <a:t> 1 minute 39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NLTK (Running Locally) = 16.39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Subreddit 3</a:t>
            </a:r>
            <a:endParaRPr/>
          </a:p>
        </p:txBody>
      </p:sp>
      <p:sp>
        <p:nvSpPr>
          <p:cNvPr id="295" name="Google Shape;295;p46"/>
          <p:cNvSpPr txBox="1"/>
          <p:nvPr/>
        </p:nvSpPr>
        <p:spPr>
          <a:xfrm>
            <a:off x="311725" y="1542350"/>
            <a:ext cx="8520600" cy="3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Link : </a:t>
            </a:r>
            <a:r>
              <a:rPr lang="en" sz="1100" u="sng">
                <a:solidFill>
                  <a:schemeClr val="hlink"/>
                </a:solidFill>
                <a:hlinkClick r:id="rId3"/>
              </a:rPr>
              <a:t>https://www.reddit.com/r/cscareerquestions/comments/6ez8ag/accidentally_destroyed_production_database_on/</a:t>
            </a:r>
            <a:endParaRPr sz="1100"/>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Comments ~= 4.2k</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AWS (EC2 + Comprehend) = Input e</a:t>
            </a:r>
            <a:r>
              <a:rPr lang="en">
                <a:latin typeface="Roboto"/>
                <a:ea typeface="Roboto"/>
                <a:cs typeface="Roboto"/>
                <a:sym typeface="Roboto"/>
              </a:rPr>
              <a:t>xceeded 5000 bytes</a:t>
            </a: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GCP (Compute + Natural Language) = </a:t>
            </a:r>
            <a:r>
              <a:rPr lang="en">
                <a:latin typeface="Roboto"/>
                <a:ea typeface="Roboto"/>
                <a:cs typeface="Roboto"/>
                <a:sym typeface="Roboto"/>
              </a:rPr>
              <a:t>11 minutes 08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NLTK (Running Locally) = 2 minutes 36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96" name="Google Shape;296;p46"/>
          <p:cNvPicPr preferRelativeResize="0"/>
          <p:nvPr/>
        </p:nvPicPr>
        <p:blipFill>
          <a:blip r:embed="rId4">
            <a:alphaModFix/>
          </a:blip>
          <a:stretch>
            <a:fillRect/>
          </a:stretch>
        </p:blipFill>
        <p:spPr>
          <a:xfrm>
            <a:off x="641888" y="3828775"/>
            <a:ext cx="7860276" cy="1065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Subreddit 4</a:t>
            </a:r>
            <a:endParaRPr/>
          </a:p>
        </p:txBody>
      </p:sp>
      <p:sp>
        <p:nvSpPr>
          <p:cNvPr id="302" name="Google Shape;302;p47"/>
          <p:cNvSpPr txBox="1"/>
          <p:nvPr/>
        </p:nvSpPr>
        <p:spPr>
          <a:xfrm>
            <a:off x="311725" y="1542350"/>
            <a:ext cx="8520600" cy="3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Link : </a:t>
            </a:r>
            <a:r>
              <a:rPr lang="en" sz="1100" u="sng">
                <a:solidFill>
                  <a:schemeClr val="hlink"/>
                </a:solidFill>
                <a:hlinkClick r:id="rId3"/>
              </a:rPr>
              <a:t>https://www.reddit.com/r/cscareerquestions/comments/id1tug/why_did_i_spend_4_year_getting_a_cs_degree_for/</a:t>
            </a:r>
            <a:endParaRPr sz="1100"/>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Comments ~= 1771</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AWS (EC2 + Comprehend) = 2 minutes 48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GCP (Compute + Natural Language) = </a:t>
            </a:r>
            <a:r>
              <a:rPr lang="en">
                <a:latin typeface="Roboto"/>
                <a:ea typeface="Roboto"/>
                <a:cs typeface="Roboto"/>
                <a:sym typeface="Roboto"/>
              </a:rPr>
              <a:t>4 minutes 40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NLTK (Running Locally) =  1 minute 7 seconds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Insights</a:t>
            </a:r>
            <a:endParaRPr/>
          </a:p>
        </p:txBody>
      </p:sp>
      <p:sp>
        <p:nvSpPr>
          <p:cNvPr id="308" name="Google Shape;308;p48"/>
          <p:cNvSpPr txBox="1"/>
          <p:nvPr/>
        </p:nvSpPr>
        <p:spPr>
          <a:xfrm>
            <a:off x="240550" y="1912050"/>
            <a:ext cx="8624400" cy="30756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Sentiment analysis on AWS is faster than GCP.</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AWS has a limitation on the input size. Cannot exceed 5000 bytes.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GCP allows content size of 1,000,000 bytes.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Google limits the number of requests per minute to 600 and per day to 800,000. Not ideal when number of API requests/min are high as it leads to time out error. Can be resolved by adding a delay.</a:t>
            </a:r>
            <a:endParaRPr sz="17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Test</a:t>
            </a:r>
            <a:endParaRPr/>
          </a:p>
        </p:txBody>
      </p:sp>
      <p:sp>
        <p:nvSpPr>
          <p:cNvPr id="314" name="Google Shape;314;p4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test was carried out on Kaggle dataset which had a sentimental value assigned to it.</a:t>
            </a:r>
            <a:r>
              <a:rPr lang="en">
                <a:highlight>
                  <a:srgbClr val="F8F8F8"/>
                </a:highlight>
              </a:rPr>
              <a:t> </a:t>
            </a:r>
            <a:endParaRPr>
              <a:highlight>
                <a:srgbClr val="F8F8F8"/>
              </a:highlight>
            </a:endParaRPr>
          </a:p>
          <a:p>
            <a:pPr indent="-311150" lvl="0" marL="457200" rtl="0" algn="l">
              <a:spcBef>
                <a:spcPts val="0"/>
              </a:spcBef>
              <a:spcAft>
                <a:spcPts val="0"/>
              </a:spcAft>
              <a:buSzPts val="1300"/>
              <a:buChar char="●"/>
            </a:pPr>
            <a:r>
              <a:rPr lang="en">
                <a:highlight>
                  <a:schemeClr val="lt1"/>
                </a:highlight>
              </a:rPr>
              <a:t>All the Comments in the dataset are cleaned and assigned with a Sentiment L Label Using Textblob.</a:t>
            </a:r>
            <a:endParaRPr>
              <a:highlight>
                <a:schemeClr val="lt1"/>
              </a:highlight>
            </a:endParaRPr>
          </a:p>
          <a:p>
            <a:pPr indent="-311150" lvl="0" marL="457200" rtl="0" algn="l">
              <a:spcBef>
                <a:spcPts val="0"/>
              </a:spcBef>
              <a:spcAft>
                <a:spcPts val="0"/>
              </a:spcAft>
              <a:buSzPts val="1300"/>
              <a:buChar char="●"/>
            </a:pPr>
            <a:r>
              <a:rPr lang="en">
                <a:highlight>
                  <a:schemeClr val="lt1"/>
                </a:highlight>
              </a:rPr>
              <a:t>Comments made by the people extracted from Various Reddit (SubReddits) Mainly Focused on Comments Made by People on Modi(2019 Indian Prime Minister candidate).</a:t>
            </a:r>
            <a:endParaRPr>
              <a:highlight>
                <a:schemeClr val="lt1"/>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Reddit Dataset</a:t>
            </a:r>
            <a:endParaRPr/>
          </a:p>
        </p:txBody>
      </p:sp>
      <p:pic>
        <p:nvPicPr>
          <p:cNvPr id="320" name="Google Shape;320;p50"/>
          <p:cNvPicPr preferRelativeResize="0"/>
          <p:nvPr/>
        </p:nvPicPr>
        <p:blipFill rotWithShape="1">
          <a:blip r:embed="rId3">
            <a:alphaModFix/>
          </a:blip>
          <a:srcRect b="24124" l="14478" r="40999" t="24139"/>
          <a:stretch/>
        </p:blipFill>
        <p:spPr>
          <a:xfrm>
            <a:off x="813025" y="1552875"/>
            <a:ext cx="5513026" cy="3399450"/>
          </a:xfrm>
          <a:prstGeom prst="rect">
            <a:avLst/>
          </a:prstGeom>
          <a:noFill/>
          <a:ln>
            <a:noFill/>
          </a:ln>
        </p:spPr>
      </p:pic>
      <p:graphicFrame>
        <p:nvGraphicFramePr>
          <p:cNvPr id="321" name="Google Shape;321;p50"/>
          <p:cNvGraphicFramePr/>
          <p:nvPr/>
        </p:nvGraphicFramePr>
        <p:xfrm>
          <a:off x="6569150" y="1809750"/>
          <a:ext cx="3000000" cy="3000000"/>
        </p:xfrm>
        <a:graphic>
          <a:graphicData uri="http://schemas.openxmlformats.org/drawingml/2006/table">
            <a:tbl>
              <a:tblPr>
                <a:noFill/>
                <a:tableStyleId>{2904288D-E076-4600-BF37-AFD7EAE1373C}</a:tableStyleId>
              </a:tblPr>
              <a:tblGrid>
                <a:gridCol w="1173425"/>
                <a:gridCol w="1173425"/>
              </a:tblGrid>
              <a:tr h="381000">
                <a:tc>
                  <a:txBody>
                    <a:bodyPr/>
                    <a:lstStyle/>
                    <a:p>
                      <a:pPr indent="0" lvl="0" marL="0" rtl="0" algn="l">
                        <a:spcBef>
                          <a:spcPts val="0"/>
                        </a:spcBef>
                        <a:spcAft>
                          <a:spcPts val="0"/>
                        </a:spcAft>
                        <a:buNone/>
                      </a:pPr>
                      <a:r>
                        <a:rPr lang="en"/>
                        <a:t>Category</a:t>
                      </a:r>
                      <a:endParaRPr/>
                    </a:p>
                  </a:txBody>
                  <a:tcPr marT="91425" marB="91425" marR="91425" marL="91425">
                    <a:lnL cap="flat" cmpd="sng" w="9525">
                      <a:solidFill>
                        <a:srgbClr val="C8BFBF"/>
                      </a:solidFill>
                      <a:prstDash val="solid"/>
                      <a:round/>
                      <a:headEnd len="sm" w="sm" type="none"/>
                      <a:tailEnd len="sm" w="sm" type="none"/>
                    </a:lnL>
                    <a:lnR cap="flat" cmpd="sng" w="9525">
                      <a:solidFill>
                        <a:srgbClr val="C8BFBF"/>
                      </a:solidFill>
                      <a:prstDash val="solid"/>
                      <a:round/>
                      <a:headEnd len="sm" w="sm" type="none"/>
                      <a:tailEnd len="sm" w="sm" type="none"/>
                    </a:lnR>
                    <a:lnT cap="flat" cmpd="sng" w="9525">
                      <a:solidFill>
                        <a:srgbClr val="C8BFBF"/>
                      </a:solidFill>
                      <a:prstDash val="solid"/>
                      <a:round/>
                      <a:headEnd len="sm" w="sm" type="none"/>
                      <a:tailEnd len="sm" w="sm" type="none"/>
                    </a:lnT>
                    <a:lnB cap="flat" cmpd="sng" w="9525">
                      <a:solidFill>
                        <a:srgbClr val="C8BFBF"/>
                      </a:solidFill>
                      <a:prstDash val="solid"/>
                      <a:round/>
                      <a:headEnd len="sm" w="sm" type="none"/>
                      <a:tailEnd len="sm" w="sm" type="none"/>
                    </a:lnB>
                    <a:solidFill>
                      <a:srgbClr val="72809D"/>
                    </a:solidFill>
                  </a:tcPr>
                </a:tc>
                <a:tc>
                  <a:txBody>
                    <a:bodyPr/>
                    <a:lstStyle/>
                    <a:p>
                      <a:pPr indent="0" lvl="0" marL="0" rtl="0" algn="l">
                        <a:spcBef>
                          <a:spcPts val="0"/>
                        </a:spcBef>
                        <a:spcAft>
                          <a:spcPts val="0"/>
                        </a:spcAft>
                        <a:buNone/>
                      </a:pPr>
                      <a:r>
                        <a:rPr lang="en"/>
                        <a:t>Percentage</a:t>
                      </a:r>
                      <a:endParaRPr/>
                    </a:p>
                  </a:txBody>
                  <a:tcPr marT="91425" marB="91425" marR="91425" marL="91425">
                    <a:lnL cap="flat" cmpd="sng" w="9525">
                      <a:solidFill>
                        <a:srgbClr val="C8BFBF"/>
                      </a:solidFill>
                      <a:prstDash val="solid"/>
                      <a:round/>
                      <a:headEnd len="sm" w="sm" type="none"/>
                      <a:tailEnd len="sm" w="sm" type="none"/>
                    </a:lnL>
                    <a:solidFill>
                      <a:srgbClr val="72809D"/>
                    </a:solidFill>
                  </a:tcPr>
                </a:tc>
              </a:tr>
              <a:tr h="381000">
                <a:tc>
                  <a:txBody>
                    <a:bodyPr/>
                    <a:lstStyle/>
                    <a:p>
                      <a:pPr indent="0" lvl="0" marL="0" rtl="0" algn="l">
                        <a:spcBef>
                          <a:spcPts val="0"/>
                        </a:spcBef>
                        <a:spcAft>
                          <a:spcPts val="0"/>
                        </a:spcAft>
                        <a:buNone/>
                      </a:pPr>
                      <a:r>
                        <a:rPr lang="en"/>
                        <a:t>Positive</a:t>
                      </a:r>
                      <a:endParaRPr/>
                    </a:p>
                  </a:txBody>
                  <a:tcPr marT="91425" marB="91425" marR="91425" marL="91425">
                    <a:lnT cap="flat" cmpd="sng" w="9525">
                      <a:solidFill>
                        <a:srgbClr val="C8BFBF"/>
                      </a:solidFill>
                      <a:prstDash val="solid"/>
                      <a:round/>
                      <a:headEnd len="sm" w="sm" type="none"/>
                      <a:tailEnd len="sm" w="sm" type="none"/>
                    </a:lnT>
                  </a:tcPr>
                </a:tc>
                <a:tc>
                  <a:txBody>
                    <a:bodyPr/>
                    <a:lstStyle/>
                    <a:p>
                      <a:pPr indent="0" lvl="0" marL="0" rtl="0" algn="l">
                        <a:spcBef>
                          <a:spcPts val="0"/>
                        </a:spcBef>
                        <a:spcAft>
                          <a:spcPts val="0"/>
                        </a:spcAft>
                        <a:buNone/>
                      </a:pPr>
                      <a:r>
                        <a:rPr lang="en"/>
                        <a:t>41.28%</a:t>
                      </a:r>
                      <a:endParaRPr/>
                    </a:p>
                  </a:txBody>
                  <a:tcPr marT="91425" marB="91425" marR="91425" marL="91425"/>
                </a:tc>
              </a:tr>
              <a:tr h="381000">
                <a:tc>
                  <a:txBody>
                    <a:bodyPr/>
                    <a:lstStyle/>
                    <a:p>
                      <a:pPr indent="0" lvl="0" marL="0" rtl="0" algn="l">
                        <a:spcBef>
                          <a:spcPts val="0"/>
                        </a:spcBef>
                        <a:spcAft>
                          <a:spcPts val="0"/>
                        </a:spcAft>
                        <a:buNone/>
                      </a:pPr>
                      <a:r>
                        <a:rPr lang="en"/>
                        <a:t>Negative</a:t>
                      </a:r>
                      <a:endParaRPr/>
                    </a:p>
                  </a:txBody>
                  <a:tcPr marT="91425" marB="91425" marR="91425" marL="91425"/>
                </a:tc>
                <a:tc>
                  <a:txBody>
                    <a:bodyPr/>
                    <a:lstStyle/>
                    <a:p>
                      <a:pPr indent="0" lvl="0" marL="0" rtl="0" algn="l">
                        <a:spcBef>
                          <a:spcPts val="0"/>
                        </a:spcBef>
                        <a:spcAft>
                          <a:spcPts val="0"/>
                        </a:spcAft>
                        <a:buNone/>
                      </a:pPr>
                      <a:r>
                        <a:rPr lang="en"/>
                        <a:t>22.22%</a:t>
                      </a:r>
                      <a:endParaRPr/>
                    </a:p>
                  </a:txBody>
                  <a:tcPr marT="91425" marB="91425" marR="91425" marL="91425"/>
                </a:tc>
              </a:tr>
              <a:tr h="381000">
                <a:tc>
                  <a:txBody>
                    <a:bodyPr/>
                    <a:lstStyle/>
                    <a:p>
                      <a:pPr indent="0" lvl="0" marL="0" rtl="0" algn="l">
                        <a:spcBef>
                          <a:spcPts val="0"/>
                        </a:spcBef>
                        <a:spcAft>
                          <a:spcPts val="0"/>
                        </a:spcAft>
                        <a:buNone/>
                      </a:pPr>
                      <a:r>
                        <a:rPr lang="en"/>
                        <a:t>Neutral</a:t>
                      </a:r>
                      <a:endParaRPr/>
                    </a:p>
                  </a:txBody>
                  <a:tcPr marT="91425" marB="91425" marR="91425" marL="91425"/>
                </a:tc>
                <a:tc>
                  <a:txBody>
                    <a:bodyPr/>
                    <a:lstStyle/>
                    <a:p>
                      <a:pPr indent="0" lvl="0" marL="0" rtl="0" algn="l">
                        <a:spcBef>
                          <a:spcPts val="0"/>
                        </a:spcBef>
                        <a:spcAft>
                          <a:spcPts val="0"/>
                        </a:spcAft>
                        <a:buNone/>
                      </a:pPr>
                      <a:r>
                        <a:rPr lang="en"/>
                        <a:t>35.28%</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NLP</a:t>
            </a:r>
            <a:endParaRPr/>
          </a:p>
        </p:txBody>
      </p:sp>
      <p:pic>
        <p:nvPicPr>
          <p:cNvPr id="327" name="Google Shape;327;p51"/>
          <p:cNvPicPr preferRelativeResize="0"/>
          <p:nvPr/>
        </p:nvPicPr>
        <p:blipFill rotWithShape="1">
          <a:blip r:embed="rId3">
            <a:alphaModFix/>
          </a:blip>
          <a:srcRect b="25718" l="14478" r="41447" t="24138"/>
          <a:stretch/>
        </p:blipFill>
        <p:spPr>
          <a:xfrm>
            <a:off x="1152975" y="1405075"/>
            <a:ext cx="5705150" cy="3295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Purpose and Goals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4" name="Google Shape;84;p16"/>
          <p:cNvSpPr txBox="1"/>
          <p:nvPr>
            <p:ph idx="1" type="body"/>
          </p:nvPr>
        </p:nvSpPr>
        <p:spPr>
          <a:xfrm>
            <a:off x="4644675" y="500925"/>
            <a:ext cx="4166400" cy="35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comparative study of the sentiment analysis services provided by Google Cloud and Amazon AWS. Comparison of performance, accuracy, cost and other features provided on these cloud services.</a:t>
            </a:r>
            <a:endParaRPr/>
          </a:p>
          <a:p>
            <a:pPr indent="0" lvl="0" marL="0" rtl="0" algn="l">
              <a:spcBef>
                <a:spcPts val="1600"/>
              </a:spcBef>
              <a:spcAft>
                <a:spcPts val="0"/>
              </a:spcAft>
              <a:buClr>
                <a:schemeClr val="dk1"/>
              </a:buClr>
              <a:buSzPts val="1100"/>
              <a:buFont typeface="Arial"/>
              <a:buNone/>
            </a:pPr>
            <a:r>
              <a:rPr lang="en"/>
              <a:t>Developing an application for scanning replies on reddit and performing sentiment analysis using AWS and Google Cloud Platform.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Comprehend</a:t>
            </a:r>
            <a:endParaRPr/>
          </a:p>
        </p:txBody>
      </p:sp>
      <p:pic>
        <p:nvPicPr>
          <p:cNvPr id="333" name="Google Shape;333;p52"/>
          <p:cNvPicPr preferRelativeResize="0"/>
          <p:nvPr/>
        </p:nvPicPr>
        <p:blipFill rotWithShape="1">
          <a:blip r:embed="rId3">
            <a:alphaModFix/>
          </a:blip>
          <a:srcRect b="24524" l="14479" r="41670" t="25332"/>
          <a:stretch/>
        </p:blipFill>
        <p:spPr>
          <a:xfrm>
            <a:off x="1152975" y="1508550"/>
            <a:ext cx="5335651" cy="32516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Comparison</a:t>
            </a:r>
            <a:endParaRPr/>
          </a:p>
        </p:txBody>
      </p:sp>
      <p:pic>
        <p:nvPicPr>
          <p:cNvPr id="339" name="Google Shape;339;p53"/>
          <p:cNvPicPr preferRelativeResize="0"/>
          <p:nvPr/>
        </p:nvPicPr>
        <p:blipFill rotWithShape="1">
          <a:blip r:embed="rId3">
            <a:alphaModFix/>
          </a:blip>
          <a:srcRect b="26130" l="14275" r="41015" t="23051"/>
          <a:stretch/>
        </p:blipFill>
        <p:spPr>
          <a:xfrm>
            <a:off x="590875" y="1729875"/>
            <a:ext cx="3414600" cy="2823875"/>
          </a:xfrm>
          <a:prstGeom prst="rect">
            <a:avLst/>
          </a:prstGeom>
          <a:noFill/>
          <a:ln>
            <a:noFill/>
          </a:ln>
        </p:spPr>
      </p:pic>
      <p:sp>
        <p:nvSpPr>
          <p:cNvPr id="340" name="Google Shape;340;p53"/>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1" name="Google Shape;341;p5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2" name="Google Shape;342;p53"/>
          <p:cNvPicPr preferRelativeResize="0"/>
          <p:nvPr/>
        </p:nvPicPr>
        <p:blipFill rotWithShape="1">
          <a:blip r:embed="rId4">
            <a:alphaModFix/>
          </a:blip>
          <a:srcRect b="23542" l="14316" r="41940" t="26291"/>
          <a:stretch/>
        </p:blipFill>
        <p:spPr>
          <a:xfrm>
            <a:off x="4944963" y="1631863"/>
            <a:ext cx="3774774" cy="282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statements google predict wrong</a:t>
            </a:r>
            <a:endParaRPr/>
          </a:p>
        </p:txBody>
      </p:sp>
      <p:graphicFrame>
        <p:nvGraphicFramePr>
          <p:cNvPr id="348" name="Google Shape;348;p54"/>
          <p:cNvGraphicFramePr/>
          <p:nvPr/>
        </p:nvGraphicFramePr>
        <p:xfrm>
          <a:off x="1039200" y="1357625"/>
          <a:ext cx="3000000" cy="3000000"/>
        </p:xfrm>
        <a:graphic>
          <a:graphicData uri="http://schemas.openxmlformats.org/drawingml/2006/table">
            <a:tbl>
              <a:tblPr>
                <a:noFill/>
                <a:tableStyleId>{2904288D-E076-4600-BF37-AFD7EAE1373C}</a:tableStyleId>
              </a:tblPr>
              <a:tblGrid>
                <a:gridCol w="2563525"/>
                <a:gridCol w="1407275"/>
                <a:gridCol w="1026300"/>
                <a:gridCol w="1665700"/>
              </a:tblGrid>
              <a:tr h="723075">
                <a:tc>
                  <a:txBody>
                    <a:bodyPr/>
                    <a:lstStyle/>
                    <a:p>
                      <a:pPr indent="0" lvl="0" marL="0" rtl="0" algn="ctr">
                        <a:spcBef>
                          <a:spcPts val="0"/>
                        </a:spcBef>
                        <a:spcAft>
                          <a:spcPts val="0"/>
                        </a:spcAft>
                        <a:buNone/>
                      </a:pPr>
                      <a:r>
                        <a:rPr lang="en"/>
                        <a:t>Reddit comments</a:t>
                      </a:r>
                      <a:endParaRPr/>
                    </a:p>
                  </a:txBody>
                  <a:tcPr marT="91425" marB="91425" marR="91425" marL="91425">
                    <a:solidFill>
                      <a:srgbClr val="72809D"/>
                    </a:solidFill>
                  </a:tcPr>
                </a:tc>
                <a:tc>
                  <a:txBody>
                    <a:bodyPr/>
                    <a:lstStyle/>
                    <a:p>
                      <a:pPr indent="0" lvl="0" marL="0" rtl="0" algn="ctr">
                        <a:spcBef>
                          <a:spcPts val="0"/>
                        </a:spcBef>
                        <a:spcAft>
                          <a:spcPts val="0"/>
                        </a:spcAft>
                        <a:buNone/>
                      </a:pPr>
                      <a:r>
                        <a:rPr lang="en"/>
                        <a:t>Sentiment</a:t>
                      </a:r>
                      <a:endParaRPr/>
                    </a:p>
                  </a:txBody>
                  <a:tcPr marT="91425" marB="91425" marR="91425" marL="91425">
                    <a:solidFill>
                      <a:srgbClr val="72809D"/>
                    </a:solidFill>
                  </a:tcPr>
                </a:tc>
                <a:tc>
                  <a:txBody>
                    <a:bodyPr/>
                    <a:lstStyle/>
                    <a:p>
                      <a:pPr indent="0" lvl="0" marL="0" rtl="0" algn="ctr">
                        <a:spcBef>
                          <a:spcPts val="0"/>
                        </a:spcBef>
                        <a:spcAft>
                          <a:spcPts val="0"/>
                        </a:spcAft>
                        <a:buNone/>
                      </a:pPr>
                      <a:r>
                        <a:rPr lang="en"/>
                        <a:t>Google</a:t>
                      </a:r>
                      <a:endParaRPr/>
                    </a:p>
                  </a:txBody>
                  <a:tcPr marT="91425" marB="91425" marR="91425" marL="91425">
                    <a:solidFill>
                      <a:srgbClr val="72809D"/>
                    </a:solidFill>
                  </a:tcPr>
                </a:tc>
                <a:tc>
                  <a:txBody>
                    <a:bodyPr/>
                    <a:lstStyle/>
                    <a:p>
                      <a:pPr indent="0" lvl="0" marL="0" rtl="0" algn="ctr">
                        <a:spcBef>
                          <a:spcPts val="0"/>
                        </a:spcBef>
                        <a:spcAft>
                          <a:spcPts val="0"/>
                        </a:spcAft>
                        <a:buNone/>
                      </a:pPr>
                      <a:r>
                        <a:rPr lang="en"/>
                        <a:t>Amazon Comprehend</a:t>
                      </a:r>
                      <a:endParaRPr/>
                    </a:p>
                  </a:txBody>
                  <a:tcPr marT="91425" marB="91425" marR="91425" marL="91425">
                    <a:solidFill>
                      <a:srgbClr val="72809D"/>
                    </a:solidFill>
                  </a:tcPr>
                </a:tc>
              </a:tr>
              <a:tr h="1524000">
                <a:tc>
                  <a:txBody>
                    <a:bodyPr/>
                    <a:lstStyle/>
                    <a:p>
                      <a:pPr indent="0" lvl="0" marL="0" rtl="0" algn="l">
                        <a:spcBef>
                          <a:spcPts val="0"/>
                        </a:spcBef>
                        <a:spcAft>
                          <a:spcPts val="0"/>
                        </a:spcAft>
                        <a:buNone/>
                      </a:pPr>
                      <a:r>
                        <a:rPr lang="en" sz="1300">
                          <a:highlight>
                            <a:srgbClr val="FFFFFF"/>
                          </a:highlight>
                        </a:rPr>
                        <a:t>the sabarmati waterfront really good maintained properly why autorickshaws like cram people where should only max people inside arent there any safety regulations regarding that.</a:t>
                      </a:r>
                      <a:endParaRPr sz="1300"/>
                    </a:p>
                  </a:txBody>
                  <a:tcPr marT="91425" marB="91425" marR="91425" marL="91425"/>
                </a:tc>
                <a:tc>
                  <a:txBody>
                    <a:bodyPr/>
                    <a:lstStyle/>
                    <a:p>
                      <a:pPr indent="0" lvl="0" marL="0" rtl="0" algn="ctr">
                        <a:spcBef>
                          <a:spcPts val="0"/>
                        </a:spcBef>
                        <a:spcAft>
                          <a:spcPts val="0"/>
                        </a:spcAft>
                        <a:buNone/>
                      </a:pPr>
                      <a:r>
                        <a:rPr lang="en" sz="1300"/>
                        <a:t>Positive</a:t>
                      </a:r>
                      <a:endParaRPr sz="1300"/>
                    </a:p>
                  </a:txBody>
                  <a:tcPr marT="91425" marB="91425" marR="91425" marL="91425"/>
                </a:tc>
                <a:tc>
                  <a:txBody>
                    <a:bodyPr/>
                    <a:lstStyle/>
                    <a:p>
                      <a:pPr indent="0" lvl="0" marL="0" rtl="0" algn="ctr">
                        <a:spcBef>
                          <a:spcPts val="0"/>
                        </a:spcBef>
                        <a:spcAft>
                          <a:spcPts val="0"/>
                        </a:spcAft>
                        <a:buNone/>
                      </a:pPr>
                      <a:r>
                        <a:rPr lang="en" sz="1300"/>
                        <a:t>Neutral</a:t>
                      </a:r>
                      <a:endParaRPr sz="1300"/>
                    </a:p>
                  </a:txBody>
                  <a:tcPr marT="91425" marB="91425" marR="91425" marL="91425"/>
                </a:tc>
                <a:tc>
                  <a:txBody>
                    <a:bodyPr/>
                    <a:lstStyle/>
                    <a:p>
                      <a:pPr indent="0" lvl="0" marL="0" rtl="0" algn="ctr">
                        <a:spcBef>
                          <a:spcPts val="0"/>
                        </a:spcBef>
                        <a:spcAft>
                          <a:spcPts val="0"/>
                        </a:spcAft>
                        <a:buNone/>
                      </a:pPr>
                      <a:r>
                        <a:rPr lang="en" sz="1300"/>
                        <a:t>Positive</a:t>
                      </a:r>
                      <a:endParaRPr sz="1300"/>
                    </a:p>
                  </a:txBody>
                  <a:tcPr marT="91425" marB="91425" marR="91425" marL="91425"/>
                </a:tc>
              </a:tr>
              <a:tr h="1148450">
                <a:tc>
                  <a:txBody>
                    <a:bodyPr/>
                    <a:lstStyle/>
                    <a:p>
                      <a:pPr indent="0" lvl="0" marL="0" rtl="0" algn="l">
                        <a:spcBef>
                          <a:spcPts val="0"/>
                        </a:spcBef>
                        <a:spcAft>
                          <a:spcPts val="0"/>
                        </a:spcAft>
                        <a:buNone/>
                      </a:pPr>
                      <a:r>
                        <a:rPr lang="en" sz="1300">
                          <a:highlight>
                            <a:srgbClr val="FFFFFF"/>
                          </a:highlight>
                        </a:rPr>
                        <a:t>what you have learned yours and only yours what you want teach different focus the goal not the wrapping paper buddhism can passed others without word about the buddha</a:t>
                      </a:r>
                      <a:endParaRPr sz="1300"/>
                    </a:p>
                  </a:txBody>
                  <a:tcPr marT="91425" marB="91425" marR="91425" marL="91425"/>
                </a:tc>
                <a:tc>
                  <a:txBody>
                    <a:bodyPr/>
                    <a:lstStyle/>
                    <a:p>
                      <a:pPr indent="0" lvl="0" marL="0" rtl="0" algn="ctr">
                        <a:spcBef>
                          <a:spcPts val="0"/>
                        </a:spcBef>
                        <a:spcAft>
                          <a:spcPts val="0"/>
                        </a:spcAft>
                        <a:buNone/>
                      </a:pPr>
                      <a:r>
                        <a:rPr lang="en" sz="1300"/>
                        <a:t>Neutral</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Neutral</a:t>
                      </a:r>
                      <a:endParaRPr sz="1300"/>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one is better?</a:t>
            </a:r>
            <a:endParaRPr/>
          </a:p>
        </p:txBody>
      </p:sp>
      <p:sp>
        <p:nvSpPr>
          <p:cNvPr id="354" name="Google Shape;354;p5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Google NLP gave more matches compared to the Amazon comprehend.</a:t>
            </a:r>
            <a:endParaRPr sz="1400"/>
          </a:p>
          <a:p>
            <a:pPr indent="-317500" lvl="0" marL="457200" rtl="0" algn="l">
              <a:spcBef>
                <a:spcPts val="0"/>
              </a:spcBef>
              <a:spcAft>
                <a:spcPts val="0"/>
              </a:spcAft>
              <a:buSzPts val="1400"/>
              <a:buChar char="●"/>
            </a:pPr>
            <a:r>
              <a:rPr lang="en" sz="1400"/>
              <a:t>The tests carried out on Kaggle data is unstructured.</a:t>
            </a:r>
            <a:endParaRPr sz="1400"/>
          </a:p>
          <a:p>
            <a:pPr indent="-317500" lvl="0" marL="457200" rtl="0" algn="l">
              <a:spcBef>
                <a:spcPts val="0"/>
              </a:spcBef>
              <a:spcAft>
                <a:spcPts val="0"/>
              </a:spcAft>
              <a:buSzPts val="1400"/>
              <a:buChar char="●"/>
            </a:pPr>
            <a:r>
              <a:rPr lang="en" sz="1400"/>
              <a:t>Google NLP does a better job with unstructured data.</a:t>
            </a:r>
            <a:endParaRPr sz="1400"/>
          </a:p>
          <a:p>
            <a:pPr indent="-317500" lvl="0" marL="457200" rtl="0" algn="l">
              <a:spcBef>
                <a:spcPts val="0"/>
              </a:spcBef>
              <a:spcAft>
                <a:spcPts val="0"/>
              </a:spcAft>
              <a:buSzPts val="1400"/>
              <a:buChar char="●"/>
            </a:pPr>
            <a:r>
              <a:rPr lang="en" sz="1400"/>
              <a:t>Google NLP also does a better job with structured data.</a:t>
            </a:r>
            <a:endParaRPr sz="1400"/>
          </a:p>
          <a:p>
            <a:pPr indent="-317500" lvl="0" marL="457200" rtl="0" algn="l">
              <a:spcBef>
                <a:spcPts val="0"/>
              </a:spcBef>
              <a:spcAft>
                <a:spcPts val="0"/>
              </a:spcAft>
              <a:buSzPts val="1400"/>
              <a:buChar char="●"/>
            </a:pPr>
            <a:r>
              <a:rPr lang="en" sz="1400"/>
              <a:t>Reddit has some sarcastic comments too.</a:t>
            </a:r>
            <a:endParaRPr sz="1400"/>
          </a:p>
          <a:p>
            <a:pPr indent="-317500" lvl="0" marL="457200" rtl="0" algn="l">
              <a:spcBef>
                <a:spcPts val="0"/>
              </a:spcBef>
              <a:spcAft>
                <a:spcPts val="0"/>
              </a:spcAft>
              <a:buSzPts val="1400"/>
              <a:buChar char="●"/>
            </a:pPr>
            <a:r>
              <a:rPr lang="en" sz="1400"/>
              <a:t>Which one does better in this scenario?</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Comments(Sarcastic)</a:t>
            </a:r>
            <a:endParaRPr/>
          </a:p>
        </p:txBody>
      </p:sp>
      <p:graphicFrame>
        <p:nvGraphicFramePr>
          <p:cNvPr id="360" name="Google Shape;360;p56"/>
          <p:cNvGraphicFramePr/>
          <p:nvPr/>
        </p:nvGraphicFramePr>
        <p:xfrm>
          <a:off x="1039200" y="1357625"/>
          <a:ext cx="3000000" cy="3000000"/>
        </p:xfrm>
        <a:graphic>
          <a:graphicData uri="http://schemas.openxmlformats.org/drawingml/2006/table">
            <a:tbl>
              <a:tblPr>
                <a:noFill/>
                <a:tableStyleId>{2904288D-E076-4600-BF37-AFD7EAE1373C}</a:tableStyleId>
              </a:tblPr>
              <a:tblGrid>
                <a:gridCol w="2563525"/>
                <a:gridCol w="1407275"/>
                <a:gridCol w="1026300"/>
                <a:gridCol w="1665700"/>
              </a:tblGrid>
              <a:tr h="582350">
                <a:tc>
                  <a:txBody>
                    <a:bodyPr/>
                    <a:lstStyle/>
                    <a:p>
                      <a:pPr indent="0" lvl="0" marL="0" rtl="0" algn="ctr">
                        <a:spcBef>
                          <a:spcPts val="0"/>
                        </a:spcBef>
                        <a:spcAft>
                          <a:spcPts val="0"/>
                        </a:spcAft>
                        <a:buNone/>
                      </a:pPr>
                      <a:r>
                        <a:rPr lang="en"/>
                        <a:t>Reddit comments</a:t>
                      </a:r>
                      <a:endParaRPr/>
                    </a:p>
                  </a:txBody>
                  <a:tcPr marT="91425" marB="91425" marR="91425" marL="91425">
                    <a:solidFill>
                      <a:srgbClr val="72809D"/>
                    </a:solidFill>
                  </a:tcPr>
                </a:tc>
                <a:tc>
                  <a:txBody>
                    <a:bodyPr/>
                    <a:lstStyle/>
                    <a:p>
                      <a:pPr indent="0" lvl="0" marL="0" rtl="0" algn="ctr">
                        <a:spcBef>
                          <a:spcPts val="0"/>
                        </a:spcBef>
                        <a:spcAft>
                          <a:spcPts val="0"/>
                        </a:spcAft>
                        <a:buNone/>
                      </a:pPr>
                      <a:r>
                        <a:rPr lang="en"/>
                        <a:t>Sentiment</a:t>
                      </a:r>
                      <a:endParaRPr/>
                    </a:p>
                  </a:txBody>
                  <a:tcPr marT="91425" marB="91425" marR="91425" marL="91425">
                    <a:solidFill>
                      <a:srgbClr val="72809D"/>
                    </a:solidFill>
                  </a:tcPr>
                </a:tc>
                <a:tc>
                  <a:txBody>
                    <a:bodyPr/>
                    <a:lstStyle/>
                    <a:p>
                      <a:pPr indent="0" lvl="0" marL="0" rtl="0" algn="ctr">
                        <a:spcBef>
                          <a:spcPts val="0"/>
                        </a:spcBef>
                        <a:spcAft>
                          <a:spcPts val="0"/>
                        </a:spcAft>
                        <a:buNone/>
                      </a:pPr>
                      <a:r>
                        <a:rPr lang="en"/>
                        <a:t>Google</a:t>
                      </a:r>
                      <a:endParaRPr/>
                    </a:p>
                  </a:txBody>
                  <a:tcPr marT="91425" marB="91425" marR="91425" marL="91425">
                    <a:solidFill>
                      <a:srgbClr val="72809D"/>
                    </a:solidFill>
                  </a:tcPr>
                </a:tc>
                <a:tc>
                  <a:txBody>
                    <a:bodyPr/>
                    <a:lstStyle/>
                    <a:p>
                      <a:pPr indent="0" lvl="0" marL="0" rtl="0" algn="ctr">
                        <a:spcBef>
                          <a:spcPts val="0"/>
                        </a:spcBef>
                        <a:spcAft>
                          <a:spcPts val="0"/>
                        </a:spcAft>
                        <a:buNone/>
                      </a:pPr>
                      <a:r>
                        <a:rPr lang="en"/>
                        <a:t>Amazon Comprehend</a:t>
                      </a:r>
                      <a:endParaRPr/>
                    </a:p>
                  </a:txBody>
                  <a:tcPr marT="91425" marB="91425" marR="91425" marL="91425">
                    <a:solidFill>
                      <a:srgbClr val="72809D"/>
                    </a:solidFill>
                  </a:tcPr>
                </a:tc>
              </a:tr>
              <a:tr h="563925">
                <a:tc>
                  <a:txBody>
                    <a:bodyPr/>
                    <a:lstStyle/>
                    <a:p>
                      <a:pPr indent="0" lvl="0" marL="0" rtl="0" algn="l">
                        <a:spcBef>
                          <a:spcPts val="0"/>
                        </a:spcBef>
                        <a:spcAft>
                          <a:spcPts val="0"/>
                        </a:spcAft>
                        <a:buNone/>
                      </a:pPr>
                      <a:r>
                        <a:rPr lang="en" sz="1300"/>
                        <a:t>We drove so slowly---only 160 km/h</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Neutral</a:t>
                      </a:r>
                      <a:endParaRPr sz="1300"/>
                    </a:p>
                  </a:txBody>
                  <a:tcPr marT="91425" marB="91425" marR="91425" marL="91425"/>
                </a:tc>
              </a:tr>
              <a:tr h="956075">
                <a:tc>
                  <a:txBody>
                    <a:bodyPr/>
                    <a:lstStyle/>
                    <a:p>
                      <a:pPr indent="0" lvl="0" marL="0" rtl="0" algn="l">
                        <a:spcBef>
                          <a:spcPts val="0"/>
                        </a:spcBef>
                        <a:spcAft>
                          <a:spcPts val="0"/>
                        </a:spcAft>
                        <a:buNone/>
                      </a:pPr>
                      <a:r>
                        <a:rPr lang="en" sz="1300"/>
                        <a:t>Yeah, those kids who can't eat peanuts without dying or milk without diarrhea, or the rare kid who </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Neutral</a:t>
                      </a:r>
                      <a:endParaRPr sz="1300"/>
                    </a:p>
                  </a:txBody>
                  <a:tcPr marT="91425" marB="91425" marR="91425" marL="91425"/>
                </a:tc>
              </a:tr>
              <a:tr h="563925">
                <a:tc>
                  <a:txBody>
                    <a:bodyPr/>
                    <a:lstStyle/>
                    <a:p>
                      <a:pPr indent="0" lvl="0" marL="0" rtl="0" algn="l">
                        <a:spcBef>
                          <a:spcPts val="0"/>
                        </a:spcBef>
                        <a:spcAft>
                          <a:spcPts val="0"/>
                        </a:spcAft>
                        <a:buNone/>
                      </a:pPr>
                      <a:r>
                        <a:rPr lang="en" sz="1300"/>
                        <a:t>yeah, like the president is a big deal!</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Positive</a:t>
                      </a:r>
                      <a:endParaRPr sz="1300"/>
                    </a:p>
                  </a:txBody>
                  <a:tcPr marT="91425" marB="91425" marR="91425" marL="91425"/>
                </a:tc>
              </a:tr>
              <a:tr h="956075">
                <a:tc>
                  <a:txBody>
                    <a:bodyPr/>
                    <a:lstStyle/>
                    <a:p>
                      <a:pPr indent="0" lvl="0" marL="0" rtl="0" algn="l">
                        <a:spcBef>
                          <a:spcPts val="0"/>
                        </a:spcBef>
                        <a:spcAft>
                          <a:spcPts val="0"/>
                        </a:spcAft>
                        <a:buNone/>
                      </a:pPr>
                      <a:r>
                        <a:rPr lang="en" sz="1300"/>
                        <a:t>Oh, but didn't you know, being in a relationship means you totally have to just put up with their br...</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c>
                  <a:txBody>
                    <a:bodyPr/>
                    <a:lstStyle/>
                    <a:p>
                      <a:pPr indent="0" lvl="0" marL="0" rtl="0" algn="ctr">
                        <a:spcBef>
                          <a:spcPts val="0"/>
                        </a:spcBef>
                        <a:spcAft>
                          <a:spcPts val="0"/>
                        </a:spcAft>
                        <a:buNone/>
                      </a:pPr>
                      <a:r>
                        <a:rPr lang="en" sz="1300"/>
                        <a:t>Neutral</a:t>
                      </a:r>
                      <a:endParaRPr sz="1300"/>
                    </a:p>
                  </a:txBody>
                  <a:tcPr marT="91425" marB="91425" marR="91425" marL="91425"/>
                </a:tc>
                <a:tc>
                  <a:txBody>
                    <a:bodyPr/>
                    <a:lstStyle/>
                    <a:p>
                      <a:pPr indent="0" lvl="0" marL="0" rtl="0" algn="ctr">
                        <a:spcBef>
                          <a:spcPts val="0"/>
                        </a:spcBef>
                        <a:spcAft>
                          <a:spcPts val="0"/>
                        </a:spcAft>
                        <a:buNone/>
                      </a:pPr>
                      <a:r>
                        <a:rPr lang="en" sz="1300"/>
                        <a:t>Negative</a:t>
                      </a:r>
                      <a:endParaRPr sz="1300"/>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7"/>
          <p:cNvPicPr preferRelativeResize="0"/>
          <p:nvPr/>
        </p:nvPicPr>
        <p:blipFill>
          <a:blip r:embed="rId3">
            <a:alphaModFix/>
          </a:blip>
          <a:stretch>
            <a:fillRect/>
          </a:stretch>
        </p:blipFill>
        <p:spPr>
          <a:xfrm>
            <a:off x="672836" y="152400"/>
            <a:ext cx="7798325" cy="4838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71" name="Google Shape;371;p58"/>
          <p:cNvSpPr txBox="1"/>
          <p:nvPr/>
        </p:nvSpPr>
        <p:spPr>
          <a:xfrm>
            <a:off x="518825" y="1614600"/>
            <a:ext cx="8097000" cy="3155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Roboto"/>
                <a:ea typeface="Roboto"/>
                <a:cs typeface="Roboto"/>
                <a:sym typeface="Roboto"/>
              </a:rPr>
              <a:t>Depending on the type of text the performance of the services fluctuates.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AWS has better performance and faster execution.</a:t>
            </a:r>
            <a:endParaRPr>
              <a:latin typeface="Roboto"/>
              <a:ea typeface="Roboto"/>
              <a:cs typeface="Roboto"/>
              <a:sym typeface="Roboto"/>
            </a:endParaRPr>
          </a:p>
          <a:p>
            <a:pPr indent="0" lvl="0" marL="9144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AWS is less polar and provides 4 sentiment criteria compared to 3 in GNLP.</a:t>
            </a:r>
            <a:endParaRPr>
              <a:latin typeface="Roboto"/>
              <a:ea typeface="Roboto"/>
              <a:cs typeface="Roboto"/>
              <a:sym typeface="Roboto"/>
            </a:endParaRPr>
          </a:p>
          <a:p>
            <a:pPr indent="0" lvl="0" marL="9144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Google is highly polar and handles sarcasm detection better than AWS. </a:t>
            </a:r>
            <a:endParaRPr>
              <a:latin typeface="Roboto"/>
              <a:ea typeface="Roboto"/>
              <a:cs typeface="Roboto"/>
              <a:sym typeface="Roboto"/>
            </a:endParaRPr>
          </a:p>
          <a:p>
            <a:pPr indent="0" lvl="0" marL="9144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Google is more accurate with both structured and unstructured data.</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77" name="Google Shape;377;p59"/>
          <p:cNvSpPr txBox="1"/>
          <p:nvPr/>
        </p:nvSpPr>
        <p:spPr>
          <a:xfrm>
            <a:off x="403575" y="1499325"/>
            <a:ext cx="8298600" cy="329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3"/>
              </a:rPr>
              <a:t>https://www.deducive.com/blog/2018/6/02/using-r-for-sentiment-analysis-with-aws-comprehend-google-cloud-natural-language-ibm-watson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4"/>
              </a:rPr>
              <a:t>https://mindcraft.ai/automated-nlp/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5"/>
              </a:rPr>
              <a:t>https://logz.io/blog/google-pub-sub/</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6"/>
              </a:rPr>
              <a:t>https://cloud.google.com/functions/docs/tutorials/pubsub</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7"/>
              </a:rPr>
              <a:t>https://cloud.google.com/natural-language/docs/basics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8"/>
              </a:rPr>
              <a:t>https://www.deducive.com/blog/2018/6/02/using-r-for-sentiment-analysis-with-aws-comprehend-google-cloud-natural-language-ibm-watson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3295375" y="2079500"/>
            <a:ext cx="2310300" cy="64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122300"/>
            <a:ext cx="3127500" cy="12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Reddit Sentiment Analysis using AWS:</a:t>
            </a:r>
            <a:endParaRPr sz="2400"/>
          </a:p>
        </p:txBody>
      </p:sp>
      <p:sp>
        <p:nvSpPr>
          <p:cNvPr id="90" name="Google Shape;90;p17"/>
          <p:cNvSpPr txBox="1"/>
          <p:nvPr>
            <p:ph idx="1" type="body"/>
          </p:nvPr>
        </p:nvSpPr>
        <p:spPr>
          <a:xfrm>
            <a:off x="228900" y="1438800"/>
            <a:ext cx="3293100" cy="37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system is set to evaluate replies on a reddit post passed as an URl to the script, to provide insights and to get a general idea of the nature of the replies and visualize them using kibana</a:t>
            </a:r>
            <a:endParaRPr/>
          </a:p>
          <a:p>
            <a:pPr indent="0" lvl="0" marL="0" rtl="0" algn="l">
              <a:spcBef>
                <a:spcPts val="1600"/>
              </a:spcBef>
              <a:spcAft>
                <a:spcPts val="1600"/>
              </a:spcAft>
              <a:buNone/>
            </a:pPr>
            <a:r>
              <a:rPr lang="en"/>
              <a:t>We will focus on data collection, data storing, data evaluation and data visualising using AWS services</a:t>
            </a:r>
            <a:endParaRPr/>
          </a:p>
        </p:txBody>
      </p:sp>
      <p:pic>
        <p:nvPicPr>
          <p:cNvPr id="91" name="Google Shape;91;p17"/>
          <p:cNvPicPr preferRelativeResize="0"/>
          <p:nvPr/>
        </p:nvPicPr>
        <p:blipFill>
          <a:blip r:embed="rId3">
            <a:alphaModFix/>
          </a:blip>
          <a:stretch>
            <a:fillRect/>
          </a:stretch>
        </p:blipFill>
        <p:spPr>
          <a:xfrm>
            <a:off x="4885325" y="0"/>
            <a:ext cx="3293125" cy="1581550"/>
          </a:xfrm>
          <a:prstGeom prst="rect">
            <a:avLst/>
          </a:prstGeom>
          <a:noFill/>
          <a:ln>
            <a:noFill/>
          </a:ln>
        </p:spPr>
      </p:pic>
      <p:pic>
        <p:nvPicPr>
          <p:cNvPr id="92" name="Google Shape;92;p17"/>
          <p:cNvPicPr preferRelativeResize="0"/>
          <p:nvPr/>
        </p:nvPicPr>
        <p:blipFill>
          <a:blip r:embed="rId4">
            <a:alphaModFix/>
          </a:blip>
          <a:stretch>
            <a:fillRect/>
          </a:stretch>
        </p:blipFill>
        <p:spPr>
          <a:xfrm>
            <a:off x="3844100" y="1703850"/>
            <a:ext cx="2118151" cy="907775"/>
          </a:xfrm>
          <a:prstGeom prst="rect">
            <a:avLst/>
          </a:prstGeom>
          <a:noFill/>
          <a:ln>
            <a:noFill/>
          </a:ln>
        </p:spPr>
      </p:pic>
      <p:pic>
        <p:nvPicPr>
          <p:cNvPr id="93" name="Google Shape;93;p17"/>
          <p:cNvPicPr preferRelativeResize="0"/>
          <p:nvPr/>
        </p:nvPicPr>
        <p:blipFill>
          <a:blip r:embed="rId5">
            <a:alphaModFix/>
          </a:blip>
          <a:stretch>
            <a:fillRect/>
          </a:stretch>
        </p:blipFill>
        <p:spPr>
          <a:xfrm>
            <a:off x="7364150" y="1438800"/>
            <a:ext cx="1581550" cy="1581550"/>
          </a:xfrm>
          <a:prstGeom prst="rect">
            <a:avLst/>
          </a:prstGeom>
          <a:noFill/>
          <a:ln>
            <a:noFill/>
          </a:ln>
        </p:spPr>
      </p:pic>
      <p:pic>
        <p:nvPicPr>
          <p:cNvPr id="94" name="Google Shape;94;p17"/>
          <p:cNvPicPr preferRelativeResize="0"/>
          <p:nvPr/>
        </p:nvPicPr>
        <p:blipFill>
          <a:blip r:embed="rId6">
            <a:alphaModFix/>
          </a:blip>
          <a:stretch>
            <a:fillRect/>
          </a:stretch>
        </p:blipFill>
        <p:spPr>
          <a:xfrm>
            <a:off x="3900900" y="3172750"/>
            <a:ext cx="1763451" cy="992225"/>
          </a:xfrm>
          <a:prstGeom prst="rect">
            <a:avLst/>
          </a:prstGeom>
          <a:noFill/>
          <a:ln>
            <a:noFill/>
          </a:ln>
        </p:spPr>
      </p:pic>
      <p:pic>
        <p:nvPicPr>
          <p:cNvPr id="95" name="Google Shape;95;p17"/>
          <p:cNvPicPr preferRelativeResize="0"/>
          <p:nvPr/>
        </p:nvPicPr>
        <p:blipFill>
          <a:blip r:embed="rId7">
            <a:alphaModFix/>
          </a:blip>
          <a:stretch>
            <a:fillRect/>
          </a:stretch>
        </p:blipFill>
        <p:spPr>
          <a:xfrm>
            <a:off x="6191347" y="1526725"/>
            <a:ext cx="1172800" cy="1262037"/>
          </a:xfrm>
          <a:prstGeom prst="rect">
            <a:avLst/>
          </a:prstGeom>
          <a:noFill/>
          <a:ln>
            <a:noFill/>
          </a:ln>
        </p:spPr>
      </p:pic>
      <p:pic>
        <p:nvPicPr>
          <p:cNvPr id="96" name="Google Shape;96;p17"/>
          <p:cNvPicPr preferRelativeResize="0"/>
          <p:nvPr/>
        </p:nvPicPr>
        <p:blipFill>
          <a:blip r:embed="rId8">
            <a:alphaModFix/>
          </a:blip>
          <a:stretch>
            <a:fillRect/>
          </a:stretch>
        </p:blipFill>
        <p:spPr>
          <a:xfrm>
            <a:off x="5816750" y="3418875"/>
            <a:ext cx="1410425" cy="746100"/>
          </a:xfrm>
          <a:prstGeom prst="rect">
            <a:avLst/>
          </a:prstGeom>
          <a:noFill/>
          <a:ln>
            <a:noFill/>
          </a:ln>
        </p:spPr>
      </p:pic>
      <p:pic>
        <p:nvPicPr>
          <p:cNvPr id="97" name="Google Shape;97;p17"/>
          <p:cNvPicPr preferRelativeResize="0"/>
          <p:nvPr/>
        </p:nvPicPr>
        <p:blipFill>
          <a:blip r:embed="rId9">
            <a:alphaModFix/>
          </a:blip>
          <a:stretch>
            <a:fillRect/>
          </a:stretch>
        </p:blipFill>
        <p:spPr>
          <a:xfrm>
            <a:off x="7649075" y="3205525"/>
            <a:ext cx="1172800" cy="117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Architecture</a:t>
            </a:r>
            <a:endParaRPr/>
          </a:p>
        </p:txBody>
      </p:sp>
      <p:pic>
        <p:nvPicPr>
          <p:cNvPr id="103" name="Google Shape;103;p18"/>
          <p:cNvPicPr preferRelativeResize="0"/>
          <p:nvPr/>
        </p:nvPicPr>
        <p:blipFill>
          <a:blip r:embed="rId3">
            <a:alphaModFix/>
          </a:blip>
          <a:stretch>
            <a:fillRect/>
          </a:stretch>
        </p:blipFill>
        <p:spPr>
          <a:xfrm>
            <a:off x="152425" y="1264700"/>
            <a:ext cx="8839199" cy="360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49650" y="254775"/>
            <a:ext cx="33231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Kinesis Firehose :</a:t>
            </a:r>
            <a:endParaRPr/>
          </a:p>
        </p:txBody>
      </p:sp>
      <p:sp>
        <p:nvSpPr>
          <p:cNvPr id="109" name="Google Shape;109;p19"/>
          <p:cNvSpPr txBox="1"/>
          <p:nvPr>
            <p:ph idx="1" type="body"/>
          </p:nvPr>
        </p:nvSpPr>
        <p:spPr>
          <a:xfrm>
            <a:off x="311700" y="1192725"/>
            <a:ext cx="3399000" cy="3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Kinesis Data Firehose is a fully managed service for delivering real-time streaming data to destinations such as Amazon Simple Storage Service (Amazon S3), Amazon Elasticsearch Service (Amazon ES), and Splunk.</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You can set your data producers to send data to Kinesis Data Firehose, and it automatically delivers the data to the destination that you specified.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0" name="Google Shape;110;p19"/>
          <p:cNvPicPr preferRelativeResize="0"/>
          <p:nvPr/>
        </p:nvPicPr>
        <p:blipFill>
          <a:blip r:embed="rId3">
            <a:alphaModFix/>
          </a:blip>
          <a:stretch>
            <a:fillRect/>
          </a:stretch>
        </p:blipFill>
        <p:spPr>
          <a:xfrm>
            <a:off x="4155525" y="946575"/>
            <a:ext cx="4756975" cy="263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235900"/>
            <a:ext cx="31275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Lambda :</a:t>
            </a:r>
            <a:endParaRPr/>
          </a:p>
        </p:txBody>
      </p:sp>
      <p:sp>
        <p:nvSpPr>
          <p:cNvPr id="116" name="Google Shape;116;p20"/>
          <p:cNvSpPr txBox="1"/>
          <p:nvPr>
            <p:ph idx="1" type="body"/>
          </p:nvPr>
        </p:nvSpPr>
        <p:spPr>
          <a:xfrm>
            <a:off x="105450" y="1795500"/>
            <a:ext cx="3540000" cy="155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AWS Lambda is a serverless compute service that runs your code in response to events and automatically manages the underlying compute resources.</a:t>
            </a:r>
            <a:endParaRPr/>
          </a:p>
        </p:txBody>
      </p:sp>
      <p:pic>
        <p:nvPicPr>
          <p:cNvPr id="117" name="Google Shape;117;p20"/>
          <p:cNvPicPr preferRelativeResize="0"/>
          <p:nvPr/>
        </p:nvPicPr>
        <p:blipFill>
          <a:blip r:embed="rId3">
            <a:alphaModFix/>
          </a:blip>
          <a:stretch>
            <a:fillRect/>
          </a:stretch>
        </p:blipFill>
        <p:spPr>
          <a:xfrm>
            <a:off x="3873575" y="530100"/>
            <a:ext cx="5193749" cy="3824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141225"/>
            <a:ext cx="31275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CloudWatch logs:</a:t>
            </a:r>
            <a:endParaRPr sz="2600"/>
          </a:p>
        </p:txBody>
      </p:sp>
      <p:sp>
        <p:nvSpPr>
          <p:cNvPr id="123" name="Google Shape;123;p21"/>
          <p:cNvSpPr txBox="1"/>
          <p:nvPr>
            <p:ph idx="1" type="body"/>
          </p:nvPr>
        </p:nvSpPr>
        <p:spPr>
          <a:xfrm>
            <a:off x="311700" y="1179025"/>
            <a:ext cx="3127500" cy="258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CloudWatch Logs enables us  to see all of the logs, regardless of their source, as a single and consistent flow of events ordered by time, and you can query them and sort them based on other dimensions, group them by specific fields, create custom computations with a powerful query language, and visualize log data in dashboards.</a:t>
            </a:r>
            <a:endParaRPr/>
          </a:p>
        </p:txBody>
      </p:sp>
      <p:pic>
        <p:nvPicPr>
          <p:cNvPr id="124" name="Google Shape;124;p21"/>
          <p:cNvPicPr preferRelativeResize="0"/>
          <p:nvPr/>
        </p:nvPicPr>
        <p:blipFill>
          <a:blip r:embed="rId3">
            <a:alphaModFix/>
          </a:blip>
          <a:stretch>
            <a:fillRect/>
          </a:stretch>
        </p:blipFill>
        <p:spPr>
          <a:xfrm>
            <a:off x="4051375" y="970900"/>
            <a:ext cx="4788773" cy="300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